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6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  <p:embeddedFont>
      <p:font typeface="Lato" panose="020F0502020204030203" pitchFamily="34" charset="0"/>
      <p:regular r:id="rId56"/>
      <p:bold r:id="rId57"/>
      <p:italic r:id="rId58"/>
      <p:boldItalic r:id="rId59"/>
    </p:embeddedFont>
    <p:embeddedFont>
      <p:font typeface="Montserrat Medium" pitchFamily="2" charset="77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Roboto Black" panose="02000000000000000000" pitchFamily="2" charset="0"/>
      <p:bold r:id="rId68"/>
      <p:italic r:id="rId69"/>
      <p:boldItalic r:id="rId70"/>
    </p:embeddedFont>
    <p:embeddedFont>
      <p:font typeface="Roboto Light" panose="02000000000000000000" pitchFamily="2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6" roundtripDataSignature="AMtx7mh/U6AHtxsJf6m7QbCpIeeN4cg0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08"/>
  </p:normalViewPr>
  <p:slideViewPr>
    <p:cSldViewPr snapToGrid="0">
      <p:cViewPr varScale="1">
        <p:scale>
          <a:sx n="114" d="100"/>
          <a:sy n="114" d="100"/>
        </p:scale>
        <p:origin x="9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font" Target="fonts/font31.fntdata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customschemas.google.com/relationships/presentationmetadata" Target="metadata"/><Relationship Id="rId7" Type="http://schemas.openxmlformats.org/officeDocument/2006/relationships/slide" Target="slides/slide5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0938678437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2093867843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333" name="Google Shape;33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Perception that it’s not effective or used anymore, but that’s not true . . . </a:t>
            </a:r>
            <a:endParaRPr/>
          </a:p>
        </p:txBody>
      </p:sp>
      <p:sp>
        <p:nvSpPr>
          <p:cNvPr id="341" name="Google Shape;34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348" name="Google Shape;34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356" name="Google Shape;35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361" name="Google Shape;36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367" name="Google Shape;36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375" name="Google Shape;37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381" name="Google Shape;38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386" name="Google Shape;38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0938678437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3" name="Google Shape;393;g2093867843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0938678437_4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g20938678437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0938678437_4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7" name="Google Shape;407;g20938678437_4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0938678437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20938678437_4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5" name="Google Shape;415;g20938678437_4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CLAY</a:t>
            </a:r>
            <a:endParaRPr/>
          </a:p>
        </p:txBody>
      </p:sp>
      <p:sp>
        <p:nvSpPr>
          <p:cNvPr id="431" name="Google Shape;43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0938678437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MARY</a:t>
            </a:r>
            <a:endParaRPr/>
          </a:p>
        </p:txBody>
      </p:sp>
      <p:sp>
        <p:nvSpPr>
          <p:cNvPr id="444" name="Google Shape;444;g20938678437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0938678437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MARY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Some of you may not be familiar with the term “fundraising intelligence”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The best way to understand this term is to think of it as “business intelligence for nonprofits”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In other words… we’re referring to using data to understand our donors, constituents and communities better, listen to their stories, and communicate with them in a way that is </a:t>
            </a:r>
            <a:r>
              <a:rPr lang="en-US" b="1" i="1"/>
              <a:t>meaningful</a:t>
            </a:r>
            <a:r>
              <a:rPr lang="en-US"/>
              <a:t> to them</a:t>
            </a:r>
            <a:endParaRPr/>
          </a:p>
        </p:txBody>
      </p:sp>
      <p:sp>
        <p:nvSpPr>
          <p:cNvPr id="449" name="Google Shape;449;g20938678437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0938678437_3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20938678437_3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SEBASTIAN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Fundraising intelligence gives you an almost limitless number of ways to not just segment your audience, but also expand your opportunities using a diversified approach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iWave has a feature that can uncover new giving opportunities across an entire database by matching ideal donors to unique fundraising goals or programs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The way it works is you can setup multiple custom modeling templates, with just a few clicks 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And iWave will automatically evaluate your constituents using those parameters and allow you to segment them 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Configurable templates include capital campaigns, direct mail, annual giving, and more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You can also develop highly-personalized campaigns by identifying donor affinities that align with campaign goals and use these insights to formulate impactful messaging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Example?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0938678437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MARY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The key with segmentation is that you don’t have to treat all donors the same.. you can take a more strategic approach with your campaigns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In this example, iWave can automatically segment individuals into four groups, based on their philanthropic history with your organization (RFM score), and their wealth and philanthropic history outside of your organization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Hidden gems are major giving prospects in your database that have the capacity to make a major gift and a philanthropic history of supporting your cause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Distinguished philanthropists are major gift donors that donate to your cause but may have additional capacity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Your champions are individuals that donate to your cause but are not on the radar of other nonprofits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And not now prospects are individuals that don’t appear to be philanthropic with any nonprofit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5" name="Google Shape;465;g20938678437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0938678437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g20938678437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Besides taking a strategic approach to segmenting your database, you can also access a wealth of information (excuse the pun).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We’re talking…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Biographic information: that can help you uncover new contact details, educational background, professional information, alma mater, and connections 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Philanthropic information: … a detailed look into a prospect’s past giving behavior, 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So you can understand where and how much they donate… and focus your efforts on individuals that have an affinity for your mission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Wealth information: Gain insight into a prospect’s capacity to give… 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You can find wealth indicators, such as real estate holdings, investments, or aircraft ownership… all of which can be used to help formulate data-informed engagement….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CLAY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We used to talk about “wealth screening” - what we know now is that all of this data gets to what we were talking about earlier - what donors, constituents, and communnities are telling us they want - a personalized, meaningful, engaged relationship WITH THE MISSION, regardless of what level of gift they give or how they give, they just want to be involved and feel seen and valued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0938678437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MARY and CLAY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How are these Community &amp; Engagement scores derived?  – MARY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How do we USE them – CLAY</a:t>
            </a:r>
            <a:endParaRPr/>
          </a:p>
        </p:txBody>
      </p:sp>
      <p:sp>
        <p:nvSpPr>
          <p:cNvPr id="496" name="Google Shape;496;g20938678437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0938678437_3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It’s the combination of everything we know - where Affinity - Heart - is really what’s driving the engagement.</a:t>
            </a:r>
            <a:endParaRPr/>
          </a:p>
        </p:txBody>
      </p:sp>
      <p:sp>
        <p:nvSpPr>
          <p:cNvPr id="502" name="Google Shape;502;g20938678437_3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0938678437_3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519" name="Google Shape;519;g20938678437_3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0938678437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g20938678437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Clay</a:t>
            </a:r>
            <a:endParaRPr/>
          </a:p>
        </p:txBody>
      </p:sp>
      <p:sp>
        <p:nvSpPr>
          <p:cNvPr id="528" name="Google Shape;528;g20938678437_3_8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0938678437_3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542" name="Google Shape;542;g20938678437_3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0938678437_4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9" name="Google Shape;549;g20938678437_4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0938678437_3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20938678437_3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557" name="Google Shape;557;g20938678437_3_10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0938678437_4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8" name="Google Shape;568;g20938678437_4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6" name="Google Shape;576;p4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591" name="Google Shape;59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598" name="Google Shape;59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CLAY</a:t>
            </a:r>
            <a:endParaRPr/>
          </a:p>
        </p:txBody>
      </p:sp>
      <p:sp>
        <p:nvSpPr>
          <p:cNvPr id="290" name="Google Shape;29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/>
          </a:p>
        </p:txBody>
      </p:sp>
      <p:sp>
        <p:nvSpPr>
          <p:cNvPr id="297" name="Google Shape;2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CLAY</a:t>
            </a:r>
            <a:endParaRPr sz="1200"/>
          </a:p>
          <a:p>
            <a:pPr marL="69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 sz="1200"/>
              <a:t>Engage based on cause not on relationship - the drop in retention and the Giving USA numbers really show us “traditional” fundraising.  The question becomes how do we use what we know about donor - generosity - behavior to inform our work and strengthen our missions.</a:t>
            </a:r>
            <a:endParaRPr sz="1200"/>
          </a:p>
          <a:p>
            <a:pPr marL="69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200"/>
          </a:p>
          <a:p>
            <a:pPr marL="69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 sz="1200"/>
              <a:t>That’s where data - or what we call “Fundraising Intelligence” -  comes in. . . . </a:t>
            </a:r>
            <a:endParaRPr sz="1200"/>
          </a:p>
        </p:txBody>
      </p:sp>
      <p:sp>
        <p:nvSpPr>
          <p:cNvPr id="313" name="Google Shape;313;p2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f39a6e04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1f39a6e04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MARY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… And we’re seeing a lot more organizations use fundraising intelligence to make data-informed decisions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One of the interesting trends that we’ve noticed is the rise in the number of screens completed in iWave. </a:t>
            </a:r>
            <a:endParaRPr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/>
              <a:t>Last year, that number increased by approx. 50%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Although our client base also increased during this period, we can conclude that the demand for screening is up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… and the reason behind it is that more nonprofits are looking to data to support their everyday decisions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Transition: Clay… what’s working?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g20938678437_0_79"/>
          <p:cNvSpPr txBox="1">
            <a:spLocks noGrp="1"/>
          </p:cNvSpPr>
          <p:nvPr>
            <p:ph type="title"/>
          </p:nvPr>
        </p:nvSpPr>
        <p:spPr>
          <a:xfrm>
            <a:off x="459512" y="1542473"/>
            <a:ext cx="5765700" cy="24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5900"/>
              <a:buFont typeface="Montserrat Medium"/>
              <a:buNone/>
              <a:defRPr sz="5900" b="1" i="0" u="none" strike="noStrike" cap="none">
                <a:solidFill>
                  <a:srgbClr val="3A383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g20938678437_0_79"/>
          <p:cNvSpPr txBox="1">
            <a:spLocks noGrp="1"/>
          </p:cNvSpPr>
          <p:nvPr>
            <p:ph type="body" idx="1"/>
          </p:nvPr>
        </p:nvSpPr>
        <p:spPr>
          <a:xfrm>
            <a:off x="459513" y="4174644"/>
            <a:ext cx="46389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g20938678437_0_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g20938678437_0_118"/>
          <p:cNvSpPr txBox="1">
            <a:spLocks noGrp="1"/>
          </p:cNvSpPr>
          <p:nvPr>
            <p:ph type="title"/>
          </p:nvPr>
        </p:nvSpPr>
        <p:spPr>
          <a:xfrm>
            <a:off x="838200" y="1795549"/>
            <a:ext cx="10515600" cy="25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9" name="Google Shape;49;g20938678437_0_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5950" y="926503"/>
            <a:ext cx="800100" cy="57186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20938678437_0_118"/>
          <p:cNvSpPr txBox="1">
            <a:spLocks noGrp="1"/>
          </p:cNvSpPr>
          <p:nvPr>
            <p:ph type="body" idx="1"/>
          </p:nvPr>
        </p:nvSpPr>
        <p:spPr>
          <a:xfrm>
            <a:off x="3436316" y="5031186"/>
            <a:ext cx="53193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entury Gothic"/>
              <a:buNone/>
              <a:def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s2">
  <p:cSld name="Highlights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g20938678437_0_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85"/>
            <a:ext cx="12201861" cy="686632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20938678437_0_123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g20938678437_0_123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10515600" cy="4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5" name="Google Shape;55;g20938678437_0_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20938678437_0_123"/>
          <p:cNvSpPr txBox="1"/>
          <p:nvPr/>
        </p:nvSpPr>
        <p:spPr>
          <a:xfrm>
            <a:off x="10930072" y="6386881"/>
            <a:ext cx="52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20938678437_0_129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6" cy="685442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20938678437_0_129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g20938678437_0_129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10515600" cy="4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1" name="Google Shape;61;g20938678437_0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20938678437_0_129"/>
          <p:cNvSpPr txBox="1"/>
          <p:nvPr/>
        </p:nvSpPr>
        <p:spPr>
          <a:xfrm>
            <a:off x="10930072" y="6386881"/>
            <a:ext cx="52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20938678437_0_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20938678437_0_135"/>
          <p:cNvSpPr txBox="1">
            <a:spLocks noGrp="1"/>
          </p:cNvSpPr>
          <p:nvPr>
            <p:ph type="title"/>
          </p:nvPr>
        </p:nvSpPr>
        <p:spPr>
          <a:xfrm>
            <a:off x="838200" y="3083337"/>
            <a:ext cx="105156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g20938678437_0_135"/>
          <p:cNvSpPr txBox="1"/>
          <p:nvPr/>
        </p:nvSpPr>
        <p:spPr>
          <a:xfrm>
            <a:off x="871407" y="5201235"/>
            <a:ext cx="100944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(800) 655-7729  </a:t>
            </a:r>
            <a:r>
              <a:rPr lang="en-US" sz="24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info@iWave.com  </a:t>
            </a:r>
            <a:r>
              <a:rPr lang="en-US" sz="24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iWave.com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" name="Google Shape;67;g20938678437_0_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1494" y="1227853"/>
            <a:ext cx="3978952" cy="176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g20938678437_0_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7240" y="5770650"/>
            <a:ext cx="2705524" cy="6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s">
  <p:cSld name="Introductio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8" cy="68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1402832" y="4721902"/>
            <a:ext cx="4423348" cy="58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  <a:defRPr sz="2500" b="1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>
            <a:spLocks noGrp="1"/>
          </p:cNvSpPr>
          <p:nvPr>
            <p:ph type="pic" idx="2"/>
          </p:nvPr>
        </p:nvSpPr>
        <p:spPr>
          <a:xfrm>
            <a:off x="2107969" y="1647304"/>
            <a:ext cx="3013075" cy="3011488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23137"/>
              </a:srgbClr>
            </a:outerShdw>
          </a:effectLst>
        </p:spPr>
      </p:sp>
      <p:sp>
        <p:nvSpPr>
          <p:cNvPr id="79" name="Google Shape;79;p11"/>
          <p:cNvSpPr txBox="1">
            <a:spLocks noGrp="1"/>
          </p:cNvSpPr>
          <p:nvPr>
            <p:ph type="body" idx="3"/>
          </p:nvPr>
        </p:nvSpPr>
        <p:spPr>
          <a:xfrm>
            <a:off x="1402832" y="5141629"/>
            <a:ext cx="4423348" cy="100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  <a:defRPr sz="2000" b="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4"/>
          </p:nvPr>
        </p:nvSpPr>
        <p:spPr>
          <a:xfrm>
            <a:off x="6409546" y="4721902"/>
            <a:ext cx="4423348" cy="58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  <a:defRPr sz="2500" b="1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>
            <a:spLocks noGrp="1"/>
          </p:cNvSpPr>
          <p:nvPr>
            <p:ph type="pic" idx="5"/>
          </p:nvPr>
        </p:nvSpPr>
        <p:spPr>
          <a:xfrm>
            <a:off x="7114683" y="1647304"/>
            <a:ext cx="3013075" cy="3011488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23137"/>
              </a:srgbClr>
            </a:outerShdw>
          </a:effectLst>
        </p:spPr>
      </p:sp>
      <p:sp>
        <p:nvSpPr>
          <p:cNvPr id="82" name="Google Shape;82;p11"/>
          <p:cNvSpPr txBox="1">
            <a:spLocks noGrp="1"/>
          </p:cNvSpPr>
          <p:nvPr>
            <p:ph type="body" idx="6"/>
          </p:nvPr>
        </p:nvSpPr>
        <p:spPr>
          <a:xfrm>
            <a:off x="6409546" y="5141629"/>
            <a:ext cx="4423348" cy="100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entury Gothic"/>
              <a:buNone/>
              <a:defRPr sz="2000" b="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">
  <p:cSld name="Section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>
            <a:off x="838200" y="2211185"/>
            <a:ext cx="10515600" cy="279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8" cy="68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10515600" cy="46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  <a:defRPr sz="24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" name="Google Shape;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s">
  <p:cSld name="Highlight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639" y="1785"/>
            <a:ext cx="12186360" cy="685760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9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10515600" cy="46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838200" y="1795549"/>
            <a:ext cx="10515600" cy="259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5950" y="926503"/>
            <a:ext cx="800100" cy="57186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>
            <a:spLocks noGrp="1"/>
          </p:cNvSpPr>
          <p:nvPr>
            <p:ph type="body" idx="1"/>
          </p:nvPr>
        </p:nvSpPr>
        <p:spPr>
          <a:xfrm>
            <a:off x="3436316" y="5031186"/>
            <a:ext cx="5319367" cy="77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s2">
  <p:cSld name="Highlights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85"/>
            <a:ext cx="12201857" cy="686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10515600" cy="46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0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ox Content">
  <p:cSld name="2 Box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20938678437_0_82"/>
          <p:cNvSpPr txBox="1">
            <a:spLocks noGrp="1"/>
          </p:cNvSpPr>
          <p:nvPr>
            <p:ph type="title"/>
          </p:nvPr>
        </p:nvSpPr>
        <p:spPr>
          <a:xfrm>
            <a:off x="838200" y="1440872"/>
            <a:ext cx="105156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4400"/>
              <a:buFont typeface="Montserrat Medium"/>
              <a:buNone/>
              <a:defRPr sz="4400" b="0" i="0" u="none" strike="noStrike" cap="none">
                <a:solidFill>
                  <a:srgbClr val="3A383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20938678437_0_82"/>
          <p:cNvSpPr txBox="1">
            <a:spLocks noGrp="1"/>
          </p:cNvSpPr>
          <p:nvPr>
            <p:ph type="body" idx="1"/>
          </p:nvPr>
        </p:nvSpPr>
        <p:spPr>
          <a:xfrm>
            <a:off x="838200" y="2372784"/>
            <a:ext cx="10515600" cy="3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8" cy="68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10515600" cy="46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  <a:defRPr sz="24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838200" y="3083337"/>
            <a:ext cx="10515600" cy="1745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/>
          <p:nvPr/>
        </p:nvSpPr>
        <p:spPr>
          <a:xfrm>
            <a:off x="871407" y="5201235"/>
            <a:ext cx="1009431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(800) 655-7729  </a:t>
            </a:r>
            <a:r>
              <a:rPr lang="en-US" sz="24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info@iWave.com  </a:t>
            </a:r>
            <a:r>
              <a:rPr lang="en-US" sz="24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iWave.com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1494" y="1227853"/>
            <a:ext cx="3978952" cy="176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7240" y="5770650"/>
            <a:ext cx="2705523" cy="6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pt 1" type="title">
  <p:cSld name="TITL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9" y="0"/>
            <a:ext cx="12206780" cy="686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9087" y="850275"/>
            <a:ext cx="3875581" cy="14533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>
            <a:spLocks noGrp="1"/>
          </p:cNvSpPr>
          <p:nvPr>
            <p:ph type="ctrTitle"/>
          </p:nvPr>
        </p:nvSpPr>
        <p:spPr>
          <a:xfrm>
            <a:off x="1004551" y="2768958"/>
            <a:ext cx="10135673" cy="255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  <a:defRPr sz="44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"/>
          <p:cNvSpPr txBox="1">
            <a:spLocks noGrp="1"/>
          </p:cNvSpPr>
          <p:nvPr>
            <p:ph type="subTitle" idx="1"/>
          </p:nvPr>
        </p:nvSpPr>
        <p:spPr>
          <a:xfrm>
            <a:off x="1004551" y="5533847"/>
            <a:ext cx="10135673" cy="62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Text">
  <p:cSld name="Single Column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7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7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-Power">
  <p:cSld name="AI-Pow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4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8" cy="685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0999"/>
            <a:ext cx="12439973" cy="699748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4"/>
          <p:cNvSpPr txBox="1"/>
          <p:nvPr/>
        </p:nvSpPr>
        <p:spPr>
          <a:xfrm>
            <a:off x="838200" y="439273"/>
            <a:ext cx="7286469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Century Gothic"/>
              <a:buNone/>
            </a:pPr>
            <a:r>
              <a:rPr lang="en-US" sz="3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Exceed Your Fundraising Goals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4"/>
          <p:cNvSpPr txBox="1"/>
          <p:nvPr/>
        </p:nvSpPr>
        <p:spPr>
          <a:xfrm>
            <a:off x="838200" y="1035004"/>
            <a:ext cx="10515600" cy="38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AI-Powered Intelligence Tailored to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4"/>
          <p:cNvSpPr txBox="1"/>
          <p:nvPr/>
        </p:nvSpPr>
        <p:spPr>
          <a:xfrm>
            <a:off x="8601559" y="1743509"/>
            <a:ext cx="3022169" cy="4013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77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Major Gifts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77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Planned Giving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77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Giving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77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Capital Campaigns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77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Corporate Fundraising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77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Grateful Patient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77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Major Grants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4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77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Membership Campaigns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pt 2">
  <p:cSld name="Title Slide Opt 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9" y="0"/>
            <a:ext cx="12206780" cy="686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348" y="428441"/>
            <a:ext cx="2323474" cy="871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ctrTitle"/>
          </p:nvPr>
        </p:nvSpPr>
        <p:spPr>
          <a:xfrm>
            <a:off x="1004552" y="1728184"/>
            <a:ext cx="6323528" cy="3592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  <a:defRPr sz="44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subTitle" idx="1"/>
          </p:nvPr>
        </p:nvSpPr>
        <p:spPr>
          <a:xfrm>
            <a:off x="1004552" y="5533847"/>
            <a:ext cx="6323528" cy="62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3"/>
          <p:cNvSpPr>
            <a:spLocks noGrp="1"/>
          </p:cNvSpPr>
          <p:nvPr>
            <p:ph type="pic" idx="2"/>
          </p:nvPr>
        </p:nvSpPr>
        <p:spPr>
          <a:xfrm>
            <a:off x="7689954" y="1728183"/>
            <a:ext cx="3672588" cy="44476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- Photo A">
  <p:cSld name="One Column - Photo A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8" cy="68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6726382" cy="46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>
            <a:spLocks noGrp="1"/>
          </p:cNvSpPr>
          <p:nvPr>
            <p:ph type="pic" idx="2"/>
          </p:nvPr>
        </p:nvSpPr>
        <p:spPr>
          <a:xfrm>
            <a:off x="7947025" y="1449421"/>
            <a:ext cx="3406775" cy="4635467"/>
          </a:xfrm>
          <a:prstGeom prst="rect">
            <a:avLst/>
          </a:prstGeom>
          <a:noFill/>
          <a:ln>
            <a:noFill/>
          </a:ln>
        </p:spPr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- Photo B">
  <p:cSld name="One Column - Photo B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8" cy="68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"/>
          <p:cNvSpPr txBox="1">
            <a:spLocks noGrp="1"/>
          </p:cNvSpPr>
          <p:nvPr>
            <p:ph type="body" idx="1"/>
          </p:nvPr>
        </p:nvSpPr>
        <p:spPr>
          <a:xfrm>
            <a:off x="5195512" y="1449421"/>
            <a:ext cx="6158288" cy="46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7"/>
          <p:cNvSpPr>
            <a:spLocks noGrp="1"/>
          </p:cNvSpPr>
          <p:nvPr>
            <p:ph type="pic" idx="2"/>
          </p:nvPr>
        </p:nvSpPr>
        <p:spPr>
          <a:xfrm>
            <a:off x="894369" y="1449421"/>
            <a:ext cx="3782562" cy="4635467"/>
          </a:xfrm>
          <a:prstGeom prst="rect">
            <a:avLst/>
          </a:prstGeom>
          <a:noFill/>
          <a:ln>
            <a:noFill/>
          </a:ln>
        </p:spPr>
      </p:sp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- Screenshot">
  <p:cSld name="One Column - Screensho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8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8" cy="68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3351415" cy="46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8"/>
          <p:cNvSpPr>
            <a:spLocks noGrp="1"/>
          </p:cNvSpPr>
          <p:nvPr>
            <p:ph type="pic" idx="2"/>
          </p:nvPr>
        </p:nvSpPr>
        <p:spPr>
          <a:xfrm>
            <a:off x="4688379" y="1449421"/>
            <a:ext cx="6665422" cy="4635467"/>
          </a:xfrm>
          <a:prstGeom prst="rect">
            <a:avLst/>
          </a:prstGeom>
          <a:noFill/>
          <a:ln>
            <a:noFill/>
          </a:ln>
        </p:spPr>
      </p:sp>
      <p:pic>
        <p:nvPicPr>
          <p:cNvPr id="163" name="Google Shape;16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tory">
  <p:cSld name="Histor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5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8" cy="68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5"/>
          <p:cNvSpPr txBox="1"/>
          <p:nvPr/>
        </p:nvSpPr>
        <p:spPr>
          <a:xfrm>
            <a:off x="838200" y="439273"/>
            <a:ext cx="7286469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Century Gothic"/>
              <a:buNone/>
            </a:pPr>
            <a:r>
              <a:rPr lang="en-US" sz="3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 iWave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9311"/>
            <a:ext cx="12192000" cy="685443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5"/>
          <p:cNvSpPr txBox="1"/>
          <p:nvPr/>
        </p:nvSpPr>
        <p:spPr>
          <a:xfrm>
            <a:off x="838200" y="1035004"/>
            <a:ext cx="6610004" cy="976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From directory distributor to the industry’s top-rated fundraising intelligence platform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5"/>
          <p:cNvSpPr txBox="1"/>
          <p:nvPr/>
        </p:nvSpPr>
        <p:spPr>
          <a:xfrm>
            <a:off x="868180" y="4650768"/>
            <a:ext cx="15002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1990s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5"/>
          <p:cNvSpPr txBox="1"/>
          <p:nvPr/>
        </p:nvSpPr>
        <p:spPr>
          <a:xfrm>
            <a:off x="494050" y="5041294"/>
            <a:ext cx="221854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Founded as a directory distribution company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5"/>
          <p:cNvSpPr txBox="1"/>
          <p:nvPr/>
        </p:nvSpPr>
        <p:spPr>
          <a:xfrm>
            <a:off x="3311576" y="4650768"/>
            <a:ext cx="15002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2000s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5"/>
          <p:cNvSpPr txBox="1"/>
          <p:nvPr/>
        </p:nvSpPr>
        <p:spPr>
          <a:xfrm>
            <a:off x="2937446" y="5041294"/>
            <a:ext cx="22185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Built a foundation of best-in-class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5"/>
          <p:cNvSpPr txBox="1"/>
          <p:nvPr/>
        </p:nvSpPr>
        <p:spPr>
          <a:xfrm>
            <a:off x="5784952" y="4650768"/>
            <a:ext cx="15002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2010s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5"/>
          <p:cNvSpPr txBox="1"/>
          <p:nvPr/>
        </p:nvSpPr>
        <p:spPr>
          <a:xfrm>
            <a:off x="5365852" y="5041294"/>
            <a:ext cx="23390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Added customizable features and actionable analytics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5"/>
          <p:cNvSpPr txBox="1"/>
          <p:nvPr/>
        </p:nvSpPr>
        <p:spPr>
          <a:xfrm>
            <a:off x="8872926" y="4650768"/>
            <a:ext cx="15002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2020s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5"/>
          <p:cNvSpPr txBox="1"/>
          <p:nvPr/>
        </p:nvSpPr>
        <p:spPr>
          <a:xfrm>
            <a:off x="8018798" y="5041294"/>
            <a:ext cx="32085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Launched a new platform </a:t>
            </a:r>
            <a:br>
              <a:rPr lang="en-US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6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continue to add innovative features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5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ox Content">
  <p:cSld name="1 Box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0938678437_0_85"/>
          <p:cNvSpPr txBox="1">
            <a:spLocks noGrp="1"/>
          </p:cNvSpPr>
          <p:nvPr>
            <p:ph type="body" idx="1"/>
          </p:nvPr>
        </p:nvSpPr>
        <p:spPr>
          <a:xfrm>
            <a:off x="838200" y="1551709"/>
            <a:ext cx="10515600" cy="4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">
  <p:cSld name="Stat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/>
          <p:nvPr/>
        </p:nvSpPr>
        <p:spPr>
          <a:xfrm>
            <a:off x="542441" y="960895"/>
            <a:ext cx="10988298" cy="666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0397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6"/>
          <p:cNvSpPr txBox="1"/>
          <p:nvPr/>
        </p:nvSpPr>
        <p:spPr>
          <a:xfrm>
            <a:off x="557938" y="1162374"/>
            <a:ext cx="114687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D7"/>
              </a:buClr>
              <a:buSzPts val="6600"/>
              <a:buFont typeface="Century Gothic"/>
              <a:buNone/>
            </a:pPr>
            <a:r>
              <a:rPr lang="en-US" sz="6600" b="0" i="0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6"/>
          <p:cNvSpPr txBox="1"/>
          <p:nvPr/>
        </p:nvSpPr>
        <p:spPr>
          <a:xfrm>
            <a:off x="1565329" y="1315935"/>
            <a:ext cx="2200759" cy="80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B4E52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4B4E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Premium </a:t>
            </a:r>
            <a:br>
              <a:rPr lang="en-US" sz="2200" b="0" i="0" u="none" strike="noStrike" cap="none">
                <a:solidFill>
                  <a:srgbClr val="4B4E5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200" b="0" i="0" u="none" strike="noStrike" cap="none">
                <a:solidFill>
                  <a:srgbClr val="4B4E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6"/>
          <p:cNvSpPr txBox="1"/>
          <p:nvPr/>
        </p:nvSpPr>
        <p:spPr>
          <a:xfrm>
            <a:off x="511444" y="2572720"/>
            <a:ext cx="213876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D7"/>
              </a:buClr>
              <a:buSzPts val="4800"/>
              <a:buFont typeface="Century Gothic"/>
              <a:buNone/>
            </a:pPr>
            <a:r>
              <a:rPr lang="en-US" sz="4800" b="0" i="0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154M+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6"/>
          <p:cNvSpPr txBox="1"/>
          <p:nvPr/>
        </p:nvSpPr>
        <p:spPr>
          <a:xfrm>
            <a:off x="604433" y="3287344"/>
            <a:ext cx="1813303" cy="43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B4E52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4B4E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Properties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6"/>
          <p:cNvSpPr txBox="1"/>
          <p:nvPr/>
        </p:nvSpPr>
        <p:spPr>
          <a:xfrm>
            <a:off x="511444" y="4231040"/>
            <a:ext cx="22627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D7"/>
              </a:buClr>
              <a:buSzPts val="4800"/>
              <a:buFont typeface="Century Gothic"/>
              <a:buNone/>
            </a:pPr>
            <a:r>
              <a:rPr lang="en-US" sz="4800" b="0" i="0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200M+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6"/>
          <p:cNvSpPr txBox="1"/>
          <p:nvPr/>
        </p:nvSpPr>
        <p:spPr>
          <a:xfrm>
            <a:off x="480448" y="4930166"/>
            <a:ext cx="3812584" cy="43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B4E52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4B4E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Charitable Giving Records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6"/>
          <p:cNvSpPr txBox="1"/>
          <p:nvPr/>
        </p:nvSpPr>
        <p:spPr>
          <a:xfrm>
            <a:off x="8446575" y="883405"/>
            <a:ext cx="213876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D7"/>
              </a:buClr>
              <a:buSzPts val="4800"/>
              <a:buFont typeface="Century Gothic"/>
              <a:buNone/>
            </a:pPr>
            <a:r>
              <a:rPr lang="en-US" sz="4800" b="0" i="0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165M+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6"/>
          <p:cNvSpPr txBox="1"/>
          <p:nvPr/>
        </p:nvSpPr>
        <p:spPr>
          <a:xfrm>
            <a:off x="8539564" y="1598029"/>
            <a:ext cx="1813303" cy="43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B4E52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4B4E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Emails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6"/>
          <p:cNvSpPr txBox="1"/>
          <p:nvPr/>
        </p:nvSpPr>
        <p:spPr>
          <a:xfrm>
            <a:off x="8508567" y="2433238"/>
            <a:ext cx="213876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D7"/>
              </a:buClr>
              <a:buSzPts val="4800"/>
              <a:buFont typeface="Century Gothic"/>
              <a:buNone/>
            </a:pPr>
            <a:r>
              <a:rPr lang="en-US" sz="4800" b="0" i="0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647M+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6"/>
          <p:cNvSpPr txBox="1"/>
          <p:nvPr/>
        </p:nvSpPr>
        <p:spPr>
          <a:xfrm>
            <a:off x="8539564" y="3194356"/>
            <a:ext cx="181330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E52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4B4E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People Records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6"/>
          <p:cNvSpPr txBox="1"/>
          <p:nvPr/>
        </p:nvSpPr>
        <p:spPr>
          <a:xfrm>
            <a:off x="8508567" y="4215544"/>
            <a:ext cx="213876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D7"/>
              </a:buClr>
              <a:buSzPts val="4800"/>
              <a:buFont typeface="Century Gothic"/>
              <a:buNone/>
            </a:pPr>
            <a:r>
              <a:rPr lang="en-US" sz="4800" b="0" i="0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129M+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6"/>
          <p:cNvSpPr txBox="1"/>
          <p:nvPr/>
        </p:nvSpPr>
        <p:spPr>
          <a:xfrm>
            <a:off x="8570560" y="4930168"/>
            <a:ext cx="181330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E52"/>
              </a:buClr>
              <a:buSzPts val="2200"/>
              <a:buFont typeface="Century Gothic"/>
              <a:buNone/>
            </a:pPr>
            <a:r>
              <a:rPr lang="en-US" sz="2200" b="0" i="0" u="none" strike="noStrike" cap="none">
                <a:solidFill>
                  <a:srgbClr val="4B4E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Company Records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372" y="991896"/>
            <a:ext cx="1069797" cy="100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7887" y="4227270"/>
            <a:ext cx="1252780" cy="150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1206" y="4184629"/>
            <a:ext cx="1184567" cy="79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47333" y="2650576"/>
            <a:ext cx="1021176" cy="107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7703" y="2444000"/>
            <a:ext cx="1091575" cy="136622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6"/>
          <p:cNvSpPr txBox="1"/>
          <p:nvPr/>
        </p:nvSpPr>
        <p:spPr>
          <a:xfrm>
            <a:off x="4076054" y="2177751"/>
            <a:ext cx="4138048" cy="189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BILLIONS OF</a:t>
            </a:r>
            <a:br>
              <a:rPr lang="en-US"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biographic, wealth,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philanthropic</a:t>
            </a:r>
            <a:br>
              <a:rPr lang="en-US"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POINTS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wards">
  <p:cSld name="Awards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639" y="1785"/>
            <a:ext cx="12186360" cy="685760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" name="Google Shape;20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641" y="4200040"/>
            <a:ext cx="1852849" cy="166756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7"/>
          <p:cNvSpPr txBox="1"/>
          <p:nvPr/>
        </p:nvSpPr>
        <p:spPr>
          <a:xfrm>
            <a:off x="4802230" y="4647733"/>
            <a:ext cx="51323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Edison Best New Products Award </a:t>
            </a:r>
            <a:r>
              <a:rPr lang="en-US" sz="2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Social Innovation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17"/>
          <p:cNvGrpSpPr/>
          <p:nvPr/>
        </p:nvGrpSpPr>
        <p:grpSpPr>
          <a:xfrm>
            <a:off x="1554076" y="2169763"/>
            <a:ext cx="8929470" cy="1714863"/>
            <a:chOff x="872151" y="1979276"/>
            <a:chExt cx="10163460" cy="1951845"/>
          </a:xfrm>
        </p:grpSpPr>
        <p:pic>
          <p:nvPicPr>
            <p:cNvPr id="208" name="Google Shape;208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56642" y="1979276"/>
              <a:ext cx="1499017" cy="195184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9" name="Google Shape;209;p17"/>
            <p:cNvGrpSpPr/>
            <p:nvPr/>
          </p:nvGrpSpPr>
          <p:grpSpPr>
            <a:xfrm>
              <a:off x="5895343" y="2008683"/>
              <a:ext cx="5140268" cy="1683216"/>
              <a:chOff x="5975381" y="2095863"/>
              <a:chExt cx="5469142" cy="1790908"/>
            </a:xfrm>
          </p:grpSpPr>
          <p:pic>
            <p:nvPicPr>
              <p:cNvPr id="210" name="Google Shape;210;p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150309" y="2154887"/>
                <a:ext cx="3119286" cy="1637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1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75381" y="2095863"/>
                <a:ext cx="1696649" cy="1696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17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9761307" y="2203555"/>
                <a:ext cx="1683216" cy="16832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3" name="Google Shape;213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44915" y="2008683"/>
              <a:ext cx="1597940" cy="1778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72151" y="2008683"/>
              <a:ext cx="1597939" cy="17780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Case Study Title">
  <p:cSld name=" Case Study Tit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77" y="1785"/>
            <a:ext cx="12195177" cy="68562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8"/>
          <p:cNvSpPr/>
          <p:nvPr/>
        </p:nvSpPr>
        <p:spPr>
          <a:xfrm>
            <a:off x="6821652" y="1339190"/>
            <a:ext cx="2616562" cy="681643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8"/>
          <p:cNvSpPr txBox="1"/>
          <p:nvPr/>
        </p:nvSpPr>
        <p:spPr>
          <a:xfrm>
            <a:off x="6972060" y="1456080"/>
            <a:ext cx="24816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CASE STUDY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8"/>
          <p:cNvSpPr>
            <a:spLocks noGrp="1"/>
          </p:cNvSpPr>
          <p:nvPr>
            <p:ph type="pic" idx="2"/>
          </p:nvPr>
        </p:nvSpPr>
        <p:spPr>
          <a:xfrm>
            <a:off x="5537705" y="2497487"/>
            <a:ext cx="5350362" cy="3234707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18"/>
          <p:cNvSpPr>
            <a:spLocks noGrp="1"/>
          </p:cNvSpPr>
          <p:nvPr>
            <p:ph type="pic" idx="3"/>
          </p:nvPr>
        </p:nvSpPr>
        <p:spPr>
          <a:xfrm>
            <a:off x="0" y="1588"/>
            <a:ext cx="4671753" cy="6854825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18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Content">
  <p:cSld name="Case Study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85"/>
            <a:ext cx="12192000" cy="68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>
            <a:spLocks noGrp="1"/>
          </p:cNvSpPr>
          <p:nvPr>
            <p:ph type="pic" idx="2"/>
          </p:nvPr>
        </p:nvSpPr>
        <p:spPr>
          <a:xfrm>
            <a:off x="0" y="1588"/>
            <a:ext cx="4671753" cy="6854825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19"/>
          <p:cNvSpPr txBox="1">
            <a:spLocks noGrp="1"/>
          </p:cNvSpPr>
          <p:nvPr>
            <p:ph type="title"/>
          </p:nvPr>
        </p:nvSpPr>
        <p:spPr>
          <a:xfrm>
            <a:off x="5270268" y="300732"/>
            <a:ext cx="6083531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Century Gothic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body" idx="1"/>
          </p:nvPr>
        </p:nvSpPr>
        <p:spPr>
          <a:xfrm>
            <a:off x="5270268" y="1449421"/>
            <a:ext cx="6083532" cy="46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>
                <a:solidFill>
                  <a:srgbClr val="3A383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19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5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5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p58"/>
          <p:cNvSpPr/>
          <p:nvPr/>
        </p:nvSpPr>
        <p:spPr>
          <a:xfrm>
            <a:off x="0" y="279093"/>
            <a:ext cx="10458451" cy="1115226"/>
          </a:xfrm>
          <a:prstGeom prst="rect">
            <a:avLst/>
          </a:prstGeom>
          <a:gradFill>
            <a:gsLst>
              <a:gs pos="0">
                <a:srgbClr val="D3AA07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58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89965"/>
          <a:stretch/>
        </p:blipFill>
        <p:spPr>
          <a:xfrm>
            <a:off x="0" y="6169794"/>
            <a:ext cx="12192000" cy="68820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8"/>
          <p:cNvSpPr txBox="1">
            <a:spLocks noGrp="1"/>
          </p:cNvSpPr>
          <p:nvPr>
            <p:ph type="title"/>
          </p:nvPr>
        </p:nvSpPr>
        <p:spPr>
          <a:xfrm>
            <a:off x="273261" y="441752"/>
            <a:ext cx="10515600" cy="78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5" name="Google Shape;235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2370" y="49695"/>
            <a:ext cx="2199469" cy="2199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">
  <p:cSld name="Testimonial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9"/>
          <p:cNvSpPr/>
          <p:nvPr/>
        </p:nvSpPr>
        <p:spPr>
          <a:xfrm>
            <a:off x="0" y="30922"/>
            <a:ext cx="12241062" cy="6337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9"/>
          <p:cNvSpPr txBox="1">
            <a:spLocks noGrp="1"/>
          </p:cNvSpPr>
          <p:nvPr>
            <p:ph type="body" idx="1"/>
          </p:nvPr>
        </p:nvSpPr>
        <p:spPr>
          <a:xfrm>
            <a:off x="1600200" y="1651000"/>
            <a:ext cx="9017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59"/>
          <p:cNvSpPr>
            <a:spLocks noGrp="1"/>
          </p:cNvSpPr>
          <p:nvPr>
            <p:ph type="pic" idx="2"/>
          </p:nvPr>
        </p:nvSpPr>
        <p:spPr>
          <a:xfrm>
            <a:off x="3000238" y="4686300"/>
            <a:ext cx="1181100" cy="11811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240" name="Google Shape;240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5800" y="730067"/>
            <a:ext cx="800100" cy="57186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9"/>
          <p:cNvSpPr txBox="1">
            <a:spLocks noGrp="1"/>
          </p:cNvSpPr>
          <p:nvPr>
            <p:ph type="body" idx="3"/>
          </p:nvPr>
        </p:nvSpPr>
        <p:spPr>
          <a:xfrm>
            <a:off x="4460738" y="4895667"/>
            <a:ext cx="5319367" cy="77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18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0938678437_4_14"/>
          <p:cNvSpPr txBox="1">
            <a:spLocks noGrp="1"/>
          </p:cNvSpPr>
          <p:nvPr>
            <p:ph type="title"/>
          </p:nvPr>
        </p:nvSpPr>
        <p:spPr>
          <a:xfrm>
            <a:off x="838200" y="633413"/>
            <a:ext cx="10515600" cy="67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20938678437_4_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g20938678437_4_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g20938678437_4_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g20938678437_4_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">
  <p:cSld name="Two column 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938678437_4_64"/>
          <p:cNvSpPr txBox="1">
            <a:spLocks noGrp="1"/>
          </p:cNvSpPr>
          <p:nvPr>
            <p:ph type="title"/>
          </p:nvPr>
        </p:nvSpPr>
        <p:spPr>
          <a:xfrm>
            <a:off x="838200" y="633413"/>
            <a:ext cx="10515600" cy="66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20938678437_4_64"/>
          <p:cNvSpPr txBox="1">
            <a:spLocks noGrp="1"/>
          </p:cNvSpPr>
          <p:nvPr>
            <p:ph type="body" idx="1"/>
          </p:nvPr>
        </p:nvSpPr>
        <p:spPr>
          <a:xfrm>
            <a:off x="6377609" y="1825625"/>
            <a:ext cx="4976191" cy="427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entury Gothic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g20938678437_4_64"/>
          <p:cNvSpPr txBox="1">
            <a:spLocks noGrp="1"/>
          </p:cNvSpPr>
          <p:nvPr>
            <p:ph type="body" idx="2"/>
          </p:nvPr>
        </p:nvSpPr>
        <p:spPr>
          <a:xfrm>
            <a:off x="838200" y="1825625"/>
            <a:ext cx="5245100" cy="427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entury Gothic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Photo">
  <p:cSld name="1 Column + Photo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0938678437_4_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315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entury Gothic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g20938678437_4_88"/>
          <p:cNvSpPr txBox="1">
            <a:spLocks noGrp="1"/>
          </p:cNvSpPr>
          <p:nvPr>
            <p:ph type="title"/>
          </p:nvPr>
        </p:nvSpPr>
        <p:spPr>
          <a:xfrm>
            <a:off x="838200" y="633413"/>
            <a:ext cx="7315200" cy="66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g20938678437_4_88"/>
          <p:cNvSpPr>
            <a:spLocks noGrp="1"/>
          </p:cNvSpPr>
          <p:nvPr>
            <p:ph type="pic" idx="2"/>
          </p:nvPr>
        </p:nvSpPr>
        <p:spPr>
          <a:xfrm>
            <a:off x="8661400" y="0"/>
            <a:ext cx="3530600" cy="692757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0938678437_4_121"/>
          <p:cNvSpPr/>
          <p:nvPr/>
        </p:nvSpPr>
        <p:spPr>
          <a:xfrm>
            <a:off x="0" y="-1"/>
            <a:ext cx="12353364" cy="69924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ntent">
  <p:cSld name="Blank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pt 1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g20938678437_0_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9" y="0"/>
            <a:ext cx="12206778" cy="686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g20938678437_0_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9087" y="850275"/>
            <a:ext cx="3875581" cy="145334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g20938678437_0_88"/>
          <p:cNvSpPr txBox="1">
            <a:spLocks noGrp="1"/>
          </p:cNvSpPr>
          <p:nvPr>
            <p:ph type="ctrTitle"/>
          </p:nvPr>
        </p:nvSpPr>
        <p:spPr>
          <a:xfrm>
            <a:off x="1004551" y="2768958"/>
            <a:ext cx="10136100" cy="25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g20938678437_0_88"/>
          <p:cNvSpPr txBox="1">
            <a:spLocks noGrp="1"/>
          </p:cNvSpPr>
          <p:nvPr>
            <p:ph type="subTitle" idx="1"/>
          </p:nvPr>
        </p:nvSpPr>
        <p:spPr>
          <a:xfrm>
            <a:off x="1004551" y="5533847"/>
            <a:ext cx="101361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s">
  <p:cSld name="Introductio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20938678437_0_93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6" cy="685442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g20938678437_0_93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g20938678437_0_93"/>
          <p:cNvSpPr txBox="1">
            <a:spLocks noGrp="1"/>
          </p:cNvSpPr>
          <p:nvPr>
            <p:ph type="body" idx="1"/>
          </p:nvPr>
        </p:nvSpPr>
        <p:spPr>
          <a:xfrm>
            <a:off x="1402832" y="4721902"/>
            <a:ext cx="4423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  <a:defRPr sz="2500" b="1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g20938678437_0_93"/>
          <p:cNvSpPr>
            <a:spLocks noGrp="1"/>
          </p:cNvSpPr>
          <p:nvPr>
            <p:ph type="pic" idx="2"/>
          </p:nvPr>
        </p:nvSpPr>
        <p:spPr>
          <a:xfrm>
            <a:off x="2107969" y="1647304"/>
            <a:ext cx="3013200" cy="3011700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23529"/>
              </a:srgbClr>
            </a:outerShdw>
          </a:effectLst>
        </p:spPr>
      </p:sp>
      <p:sp>
        <p:nvSpPr>
          <p:cNvPr id="26" name="Google Shape;26;g20938678437_0_93"/>
          <p:cNvSpPr txBox="1">
            <a:spLocks noGrp="1"/>
          </p:cNvSpPr>
          <p:nvPr>
            <p:ph type="body" idx="3"/>
          </p:nvPr>
        </p:nvSpPr>
        <p:spPr>
          <a:xfrm>
            <a:off x="1402832" y="5141629"/>
            <a:ext cx="44232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  <a:defRPr sz="20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g20938678437_0_93"/>
          <p:cNvSpPr txBox="1">
            <a:spLocks noGrp="1"/>
          </p:cNvSpPr>
          <p:nvPr>
            <p:ph type="body" idx="4"/>
          </p:nvPr>
        </p:nvSpPr>
        <p:spPr>
          <a:xfrm>
            <a:off x="6409546" y="4721902"/>
            <a:ext cx="4423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  <a:defRPr sz="2500" b="1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g20938678437_0_93"/>
          <p:cNvSpPr>
            <a:spLocks noGrp="1"/>
          </p:cNvSpPr>
          <p:nvPr>
            <p:ph type="pic" idx="5"/>
          </p:nvPr>
        </p:nvSpPr>
        <p:spPr>
          <a:xfrm>
            <a:off x="7114683" y="1647304"/>
            <a:ext cx="3013200" cy="3011700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23529"/>
              </a:srgbClr>
            </a:outerShdw>
          </a:effectLst>
        </p:spPr>
      </p:sp>
      <p:sp>
        <p:nvSpPr>
          <p:cNvPr id="29" name="Google Shape;29;g20938678437_0_93"/>
          <p:cNvSpPr txBox="1">
            <a:spLocks noGrp="1"/>
          </p:cNvSpPr>
          <p:nvPr>
            <p:ph type="body" idx="6"/>
          </p:nvPr>
        </p:nvSpPr>
        <p:spPr>
          <a:xfrm>
            <a:off x="6409546" y="5141629"/>
            <a:ext cx="44232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entury Gothic"/>
              <a:buNone/>
              <a:defRPr sz="20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" name="Google Shape;30;g20938678437_0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g20938678437_0_93"/>
          <p:cNvSpPr txBox="1"/>
          <p:nvPr/>
        </p:nvSpPr>
        <p:spPr>
          <a:xfrm>
            <a:off x="10930072" y="6386881"/>
            <a:ext cx="52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">
  <p:cSld name="Section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20938678437_0_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0"/>
            <a:ext cx="1218706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g20938678437_0_104"/>
          <p:cNvSpPr txBox="1">
            <a:spLocks noGrp="1"/>
          </p:cNvSpPr>
          <p:nvPr>
            <p:ph type="title"/>
          </p:nvPr>
        </p:nvSpPr>
        <p:spPr>
          <a:xfrm>
            <a:off x="838200" y="2211185"/>
            <a:ext cx="10515600" cy="27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g20938678437_0_107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1" y="3571"/>
            <a:ext cx="12191996" cy="685442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g20938678437_0_107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g20938678437_0_107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10515600" cy="4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g20938678437_0_107"/>
          <p:cNvSpPr txBox="1"/>
          <p:nvPr/>
        </p:nvSpPr>
        <p:spPr>
          <a:xfrm>
            <a:off x="10930072" y="6386881"/>
            <a:ext cx="52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" name="Google Shape;40;g20938678437_0_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s">
  <p:cSld name="Highligh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g20938678437_0_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641" y="1785"/>
            <a:ext cx="12186358" cy="685760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g20938678437_0_113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g20938678437_0_113"/>
          <p:cNvSpPr txBox="1">
            <a:spLocks noGrp="1"/>
          </p:cNvSpPr>
          <p:nvPr>
            <p:ph type="body" idx="1"/>
          </p:nvPr>
        </p:nvSpPr>
        <p:spPr>
          <a:xfrm>
            <a:off x="838200" y="1449421"/>
            <a:ext cx="10515600" cy="4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Arial"/>
              <a:buChar char="▪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g20938678437_0_113"/>
          <p:cNvSpPr txBox="1"/>
          <p:nvPr/>
        </p:nvSpPr>
        <p:spPr>
          <a:xfrm>
            <a:off x="10930072" y="6386881"/>
            <a:ext cx="52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g20938678437_0_7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entury Gothic"/>
              <a:buNone/>
              <a:defRPr sz="3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"/>
          <p:cNvSpPr txBox="1">
            <a:spLocks noGrp="1"/>
          </p:cNvSpPr>
          <p:nvPr>
            <p:ph type="body" idx="1"/>
          </p:nvPr>
        </p:nvSpPr>
        <p:spPr>
          <a:xfrm>
            <a:off x="838200" y="1725769"/>
            <a:ext cx="10515600" cy="44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45212" y="6322630"/>
            <a:ext cx="1100165" cy="36672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 txBox="1"/>
          <p:nvPr/>
        </p:nvSpPr>
        <p:spPr>
          <a:xfrm>
            <a:off x="10930072" y="6386881"/>
            <a:ext cx="520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</a:pPr>
            <a:fld id="{00000000-1234-1234-1234-123412341234}" type="slidenum">
              <a:rPr lang="en-US"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nextafter.com/blog/advanced-guide-to-integrated-fundraisin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ildgood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hyperlink" Target="http://www.linkedin.com/in/mikeduerkse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clay@tcbfundraising.co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mary.cote@iwave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0938678437_0_72"/>
          <p:cNvSpPr txBox="1">
            <a:spLocks noGrp="1"/>
          </p:cNvSpPr>
          <p:nvPr>
            <p:ph type="title"/>
          </p:nvPr>
        </p:nvSpPr>
        <p:spPr>
          <a:xfrm>
            <a:off x="436275" y="1456850"/>
            <a:ext cx="7871700" cy="24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5900"/>
              <a:buFont typeface="Montserrat Medium"/>
              <a:buNone/>
            </a:pPr>
            <a:r>
              <a:rPr lang="en-US" sz="7400">
                <a:solidFill>
                  <a:srgbClr val="0097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Affinity and Beyond</a:t>
            </a:r>
            <a:endParaRPr sz="7400">
              <a:solidFill>
                <a:srgbClr val="0097D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g20938678437_0_72"/>
          <p:cNvSpPr txBox="1">
            <a:spLocks noGrp="1"/>
          </p:cNvSpPr>
          <p:nvPr>
            <p:ph type="body" idx="1"/>
          </p:nvPr>
        </p:nvSpPr>
        <p:spPr>
          <a:xfrm>
            <a:off x="480450" y="3971220"/>
            <a:ext cx="72360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None/>
            </a:pPr>
            <a:r>
              <a:rPr lang="en-US">
                <a:solidFill>
                  <a:srgbClr val="7A7A7A"/>
                </a:solidFill>
                <a:latin typeface="Roboto Light"/>
                <a:ea typeface="Roboto Light"/>
                <a:cs typeface="Roboto Light"/>
                <a:sym typeface="Roboto Light"/>
              </a:rPr>
              <a:t>Building a Caring, Engaged Community with Fundraising Intelligence</a:t>
            </a:r>
            <a:endParaRPr>
              <a:solidFill>
                <a:srgbClr val="7A7A7A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64" name="Google Shape;264;g20938678437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2743" y="1370000"/>
            <a:ext cx="4187500" cy="43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 txBox="1">
            <a:spLocks noGrp="1"/>
          </p:cNvSpPr>
          <p:nvPr>
            <p:ph type="title"/>
          </p:nvPr>
        </p:nvSpPr>
        <p:spPr>
          <a:xfrm>
            <a:off x="838200" y="2032462"/>
            <a:ext cx="105156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sz="6800" b="1"/>
              <a:t>What’s Working?</a:t>
            </a:r>
            <a:endParaRPr sz="68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0"/>
          <p:cNvSpPr txBox="1">
            <a:spLocks noGrp="1"/>
          </p:cNvSpPr>
          <p:nvPr>
            <p:ph type="body" idx="1"/>
          </p:nvPr>
        </p:nvSpPr>
        <p:spPr>
          <a:xfrm>
            <a:off x="609600" y="973263"/>
            <a:ext cx="10515600" cy="46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r>
              <a:rPr lang="en-US" i="1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In short . . . Everything.</a:t>
            </a:r>
            <a:endParaRPr i="1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endParaRPr/>
          </a:p>
        </p:txBody>
      </p:sp>
      <p:sp>
        <p:nvSpPr>
          <p:cNvPr id="336" name="Google Shape;336;p30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What’s Working in Engaging Donors?</a:t>
            </a:r>
            <a:endParaRPr/>
          </a:p>
        </p:txBody>
      </p:sp>
      <p:pic>
        <p:nvPicPr>
          <p:cNvPr id="337" name="Google Shape;33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794" y="1679231"/>
            <a:ext cx="9618412" cy="3654704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8" name="Google Shape;338;p30"/>
          <p:cNvSpPr txBox="1"/>
          <p:nvPr/>
        </p:nvSpPr>
        <p:spPr>
          <a:xfrm>
            <a:off x="2220150" y="5653791"/>
            <a:ext cx="775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Source:  Brady Josephson, </a:t>
            </a:r>
            <a:r>
              <a:rPr lang="en-US" i="0" u="sng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www.nextafter.com/blog/advanced-guide-to-integrated-fundraising/</a:t>
            </a:r>
            <a:endParaRPr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44647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What’s Working in Engaging Donors?</a:t>
            </a:r>
            <a:endParaRPr/>
          </a:p>
        </p:txBody>
      </p:sp>
      <p:pic>
        <p:nvPicPr>
          <p:cNvPr id="344" name="Google Shape;344;p31" descr="https://meclabs-images.s3.amazonaws.com/uploads/image_container/image/1835/Chart_4.3_fin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625" y="1560450"/>
            <a:ext cx="8534149" cy="4761951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5" name="Google Shape;345;p31"/>
          <p:cNvSpPr txBox="1">
            <a:spLocks noGrp="1"/>
          </p:cNvSpPr>
          <p:nvPr>
            <p:ph type="body" idx="1"/>
          </p:nvPr>
        </p:nvSpPr>
        <p:spPr>
          <a:xfrm>
            <a:off x="609600" y="973263"/>
            <a:ext cx="10515600" cy="46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r>
              <a:rPr lang="en-US" i="1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In short . . . Everything.</a:t>
            </a:r>
            <a:endParaRPr i="1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What’s Working in Engaging Donors?</a:t>
            </a:r>
            <a:endParaRPr/>
          </a:p>
        </p:txBody>
      </p:sp>
      <p:sp>
        <p:nvSpPr>
          <p:cNvPr id="351" name="Google Shape;351;p32"/>
          <p:cNvSpPr txBox="1">
            <a:spLocks noGrp="1"/>
          </p:cNvSpPr>
          <p:nvPr>
            <p:ph type="body" idx="1"/>
          </p:nvPr>
        </p:nvSpPr>
        <p:spPr>
          <a:xfrm>
            <a:off x="609600" y="973263"/>
            <a:ext cx="10515600" cy="46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r>
              <a:rPr lang="en-US" i="1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In short . . . Everything.</a:t>
            </a:r>
            <a:endParaRPr i="1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endParaRPr/>
          </a:p>
        </p:txBody>
      </p:sp>
      <p:pic>
        <p:nvPicPr>
          <p:cNvPr id="352" name="Google Shape;352;p32"/>
          <p:cNvPicPr preferRelativeResize="0"/>
          <p:nvPr/>
        </p:nvPicPr>
        <p:blipFill rotWithShape="1">
          <a:blip r:embed="rId3">
            <a:alphaModFix/>
          </a:blip>
          <a:srcRect b="8571"/>
          <a:stretch/>
        </p:blipFill>
        <p:spPr>
          <a:xfrm>
            <a:off x="858912" y="2068325"/>
            <a:ext cx="10474177" cy="2721350"/>
          </a:xfrm>
          <a:prstGeom prst="rect">
            <a:avLst/>
          </a:prstGeom>
          <a:noFill/>
          <a:ln w="1143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3" name="Google Shape;353;p32"/>
          <p:cNvSpPr txBox="1"/>
          <p:nvPr/>
        </p:nvSpPr>
        <p:spPr>
          <a:xfrm>
            <a:off x="3609450" y="4967991"/>
            <a:ext cx="7751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446471"/>
                </a:solidFill>
                <a:latin typeface="Lato"/>
                <a:ea typeface="Lato"/>
                <a:cs typeface="Lato"/>
                <a:sym typeface="Lato"/>
              </a:rPr>
              <a:t>Source:</a:t>
            </a:r>
            <a:r>
              <a:rPr lang="en-US" sz="1200" b="0" i="0" u="none" strike="noStrike" cap="none">
                <a:solidFill>
                  <a:srgbClr val="446471"/>
                </a:solidFill>
                <a:latin typeface="Lato"/>
                <a:ea typeface="Lato"/>
                <a:cs typeface="Lato"/>
                <a:sym typeface="Lato"/>
              </a:rPr>
              <a:t>  Blackbaud Institute 2021 Charitable Giving R</a:t>
            </a:r>
            <a:r>
              <a:rPr lang="en-US" sz="1200">
                <a:solidFill>
                  <a:srgbClr val="446471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n-US" sz="1200" b="0" i="0" u="none" strike="noStrike" cap="none">
                <a:solidFill>
                  <a:srgbClr val="446471"/>
                </a:solidFill>
                <a:latin typeface="Lato"/>
                <a:ea typeface="Lato"/>
                <a:cs typeface="Lato"/>
                <a:sym typeface="Lato"/>
              </a:rPr>
              <a:t>port</a:t>
            </a:r>
            <a:endParaRPr sz="1200" b="0" i="0" u="none" strike="noStrike" cap="none">
              <a:solidFill>
                <a:srgbClr val="44647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44647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>
            <a:spLocks noGrp="1"/>
          </p:cNvSpPr>
          <p:nvPr>
            <p:ph type="title"/>
          </p:nvPr>
        </p:nvSpPr>
        <p:spPr>
          <a:xfrm>
            <a:off x="838200" y="2032462"/>
            <a:ext cx="105156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b="1"/>
              <a:t>What’s Not Working?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4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From Giving Tuesday Again . . . </a:t>
            </a:r>
            <a:endParaRPr/>
          </a:p>
        </p:txBody>
      </p:sp>
      <p:pic>
        <p:nvPicPr>
          <p:cNvPr id="364" name="Google Shape;364;p34"/>
          <p:cNvPicPr preferRelativeResize="0"/>
          <p:nvPr/>
        </p:nvPicPr>
        <p:blipFill rotWithShape="1">
          <a:blip r:embed="rId3">
            <a:alphaModFix/>
          </a:blip>
          <a:srcRect r="3353"/>
          <a:stretch/>
        </p:blipFill>
        <p:spPr>
          <a:xfrm>
            <a:off x="838200" y="1875750"/>
            <a:ext cx="10515599" cy="3056925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Independent Sector Survey on Trust</a:t>
            </a:r>
            <a:endParaRPr/>
          </a:p>
        </p:txBody>
      </p:sp>
      <p:grpSp>
        <p:nvGrpSpPr>
          <p:cNvPr id="370" name="Google Shape;370;p35"/>
          <p:cNvGrpSpPr/>
          <p:nvPr/>
        </p:nvGrpSpPr>
        <p:grpSpPr>
          <a:xfrm>
            <a:off x="1833667" y="1236019"/>
            <a:ext cx="8524667" cy="4991174"/>
            <a:chOff x="1883044" y="1325978"/>
            <a:chExt cx="8934773" cy="5231290"/>
          </a:xfrm>
        </p:grpSpPr>
        <p:pic>
          <p:nvPicPr>
            <p:cNvPr id="371" name="Google Shape;371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83044" y="1325978"/>
              <a:ext cx="8934773" cy="4947271"/>
            </a:xfrm>
            <a:prstGeom prst="rect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72" name="Google Shape;372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45817" y="5163768"/>
              <a:ext cx="3908156" cy="1393500"/>
            </a:xfrm>
            <a:prstGeom prst="rect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39700" dir="2700000" algn="tl" rotWithShape="0">
                <a:srgbClr val="434343">
                  <a:alpha val="63530"/>
                </a:srgbClr>
              </a:outerShdw>
            </a:effectLst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"/>
          <p:cNvSpPr txBox="1">
            <a:spLocks noGrp="1"/>
          </p:cNvSpPr>
          <p:nvPr>
            <p:ph type="title"/>
          </p:nvPr>
        </p:nvSpPr>
        <p:spPr>
          <a:xfrm>
            <a:off x="648350" y="193957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And Because It Bears Repeating . . . </a:t>
            </a:r>
            <a:endParaRPr/>
          </a:p>
        </p:txBody>
      </p:sp>
      <p:pic>
        <p:nvPicPr>
          <p:cNvPr id="378" name="Google Shape;37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1450" y="1022859"/>
            <a:ext cx="9769099" cy="49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838200" y="2032462"/>
            <a:ext cx="105156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b="1"/>
              <a:t>What Can We Do?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8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7142"/>
              <a:buNone/>
            </a:pPr>
            <a:r>
              <a:rPr lang="en-US"/>
              <a:t>Giving &amp; Engagement are Fundamentally Human</a:t>
            </a:r>
            <a:endParaRPr/>
          </a:p>
        </p:txBody>
      </p:sp>
      <p:pic>
        <p:nvPicPr>
          <p:cNvPr id="389" name="Google Shape;38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2111" y="1159100"/>
            <a:ext cx="9467777" cy="4848199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0" name="Google Shape;390;p38"/>
          <p:cNvSpPr txBox="1"/>
          <p:nvPr/>
        </p:nvSpPr>
        <p:spPr>
          <a:xfrm>
            <a:off x="2236922" y="6141162"/>
            <a:ext cx="7718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https://www.charitylink.net/blog/why-donor-identity-matters-for-charities-fundraisers</a:t>
            </a:r>
            <a:endParaRPr sz="1400" i="0" u="none" strike="noStrike" cap="non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Quick Intro </a:t>
            </a:r>
            <a:endParaRPr/>
          </a:p>
        </p:txBody>
      </p:sp>
      <p:sp>
        <p:nvSpPr>
          <p:cNvPr id="270" name="Google Shape;270;p21"/>
          <p:cNvSpPr txBox="1">
            <a:spLocks noGrp="1"/>
          </p:cNvSpPr>
          <p:nvPr>
            <p:ph type="body" idx="1"/>
          </p:nvPr>
        </p:nvSpPr>
        <p:spPr>
          <a:xfrm>
            <a:off x="1442046" y="4341525"/>
            <a:ext cx="4577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</a:pPr>
            <a:r>
              <a:rPr lang="en-US" sz="3200">
                <a:solidFill>
                  <a:schemeClr val="accent1"/>
                </a:solidFill>
              </a:rPr>
              <a:t>T. Clay Buck, CFRE</a:t>
            </a:r>
            <a:endParaRPr sz="3200">
              <a:solidFill>
                <a:schemeClr val="accent1"/>
              </a:solidFill>
            </a:endParaRPr>
          </a:p>
        </p:txBody>
      </p:sp>
      <p:pic>
        <p:nvPicPr>
          <p:cNvPr id="271" name="Google Shape;271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492" r="10159"/>
          <a:stretch/>
        </p:blipFill>
        <p:spPr>
          <a:xfrm>
            <a:off x="2305799" y="1190791"/>
            <a:ext cx="2850000" cy="28608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2" name="Google Shape;272;p21"/>
          <p:cNvSpPr txBox="1">
            <a:spLocks noGrp="1"/>
          </p:cNvSpPr>
          <p:nvPr>
            <p:ph type="body" idx="3"/>
          </p:nvPr>
        </p:nvSpPr>
        <p:spPr>
          <a:xfrm>
            <a:off x="1442146" y="4872357"/>
            <a:ext cx="45774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Lead Fundraising Coach iWave 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Founder/Principal TCB Fundraising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/>
          </a:p>
        </p:txBody>
      </p:sp>
      <p:pic>
        <p:nvPicPr>
          <p:cNvPr id="273" name="Google Shape;273;p21"/>
          <p:cNvPicPr preferRelativeResize="0"/>
          <p:nvPr/>
        </p:nvPicPr>
        <p:blipFill rotWithShape="1">
          <a:blip r:embed="rId4">
            <a:alphaModFix/>
          </a:blip>
          <a:srcRect t="5419" b="27833"/>
          <a:stretch/>
        </p:blipFill>
        <p:spPr>
          <a:xfrm>
            <a:off x="7005175" y="1161041"/>
            <a:ext cx="2924700" cy="29247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4" name="Google Shape;274;p21"/>
          <p:cNvSpPr txBox="1">
            <a:spLocks noGrp="1"/>
          </p:cNvSpPr>
          <p:nvPr>
            <p:ph type="body" idx="1"/>
          </p:nvPr>
        </p:nvSpPr>
        <p:spPr>
          <a:xfrm>
            <a:off x="6178775" y="4341516"/>
            <a:ext cx="4577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228600" algn="ctr" rtl="0"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</a:pPr>
            <a:r>
              <a:rPr lang="en-US" sz="3200">
                <a:solidFill>
                  <a:schemeClr val="accent1"/>
                </a:solidFill>
              </a:rPr>
              <a:t>Mary Côté</a:t>
            </a:r>
            <a:endParaRPr sz="3200">
              <a:solidFill>
                <a:schemeClr val="accent1"/>
              </a:solidFill>
            </a:endParaRPr>
          </a:p>
        </p:txBody>
      </p:sp>
      <p:sp>
        <p:nvSpPr>
          <p:cNvPr id="275" name="Google Shape;275;p21"/>
          <p:cNvSpPr txBox="1">
            <a:spLocks noGrp="1"/>
          </p:cNvSpPr>
          <p:nvPr>
            <p:ph type="body" idx="3"/>
          </p:nvPr>
        </p:nvSpPr>
        <p:spPr>
          <a:xfrm>
            <a:off x="6178875" y="4872348"/>
            <a:ext cx="45774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iWave’s Vice 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</a:pPr>
            <a:r>
              <a:rPr lang="en-US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President of Product 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Century Gothic"/>
              <a:buNone/>
            </a:pP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0938678437_4_0"/>
          <p:cNvSpPr txBox="1">
            <a:spLocks noGrp="1"/>
          </p:cNvSpPr>
          <p:nvPr>
            <p:ph type="body" idx="4294967295"/>
          </p:nvPr>
        </p:nvSpPr>
        <p:spPr>
          <a:xfrm>
            <a:off x="3936900" y="5062742"/>
            <a:ext cx="61566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25"/>
              <a:buFont typeface="Century Gothic"/>
              <a:buNone/>
            </a:pPr>
            <a:r>
              <a:rPr lang="en-US" sz="2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Jon Acuff, Author and Speaker</a:t>
            </a:r>
            <a:endParaRPr sz="2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Century Gothic"/>
              <a:buNone/>
            </a:pPr>
            <a:r>
              <a:rPr lang="en-US" sz="16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Soundtracks:  The Surprising Solution to Overthinking</a:t>
            </a:r>
            <a:endParaRPr sz="2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125"/>
              <a:buFont typeface="Century Gothic"/>
              <a:buNone/>
            </a:pPr>
            <a:endParaRPr sz="1500"/>
          </a:p>
        </p:txBody>
      </p:sp>
      <p:pic>
        <p:nvPicPr>
          <p:cNvPr id="396" name="Google Shape;396;g20938678437_4_0" descr="Home Page - Jon Acuff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8333" b="8333"/>
          <a:stretch/>
        </p:blipFill>
        <p:spPr>
          <a:xfrm>
            <a:off x="2555700" y="4610100"/>
            <a:ext cx="1181100" cy="1181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7" name="Google Shape;397;g20938678437_4_0"/>
          <p:cNvSpPr txBox="1">
            <a:spLocks noGrp="1"/>
          </p:cNvSpPr>
          <p:nvPr>
            <p:ph type="title"/>
          </p:nvPr>
        </p:nvSpPr>
        <p:spPr>
          <a:xfrm>
            <a:off x="838200" y="2132249"/>
            <a:ext cx="10515600" cy="25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3300"/>
              <a:t>Everybody has a story.</a:t>
            </a:r>
            <a:endParaRPr sz="33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</a:pPr>
            <a:r>
              <a:rPr lang="en-US" sz="3300"/>
              <a:t>When we don’t take the time to know someone’s story – or worse, create our own version of it – we lose the chance to understand what they need, which is the first step to empathy.</a:t>
            </a:r>
            <a:endParaRPr sz="33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4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0938678437_4_8"/>
          <p:cNvSpPr txBox="1">
            <a:spLocks noGrp="1"/>
          </p:cNvSpPr>
          <p:nvPr>
            <p:ph type="title"/>
          </p:nvPr>
        </p:nvSpPr>
        <p:spPr>
          <a:xfrm>
            <a:off x="648350" y="193957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Identities</a:t>
            </a:r>
            <a:endParaRPr/>
          </a:p>
        </p:txBody>
      </p:sp>
      <p:sp>
        <p:nvSpPr>
          <p:cNvPr id="403" name="Google Shape;403;g20938678437_4_8"/>
          <p:cNvSpPr txBox="1">
            <a:spLocks noGrp="1"/>
          </p:cNvSpPr>
          <p:nvPr>
            <p:ph type="body" idx="1"/>
          </p:nvPr>
        </p:nvSpPr>
        <p:spPr>
          <a:xfrm>
            <a:off x="1009175" y="1579054"/>
            <a:ext cx="67866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latin typeface="Roboto Light"/>
                <a:ea typeface="Roboto Light"/>
                <a:cs typeface="Roboto Light"/>
                <a:sym typeface="Roboto Light"/>
              </a:rPr>
              <a:t>Through the lens of Philanthropic Psychology (Drs. Jen Shang &amp; Adrian Sargeant), donors are motivated by the particular identity they’re bringing to the relationship.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600" b="1">
                <a:solidFill>
                  <a:schemeClr val="accent1"/>
                </a:solidFill>
              </a:rPr>
              <a:t> Types of donor motivation</a:t>
            </a:r>
            <a:endParaRPr sz="3000" b="1">
              <a:solidFill>
                <a:schemeClr val="accent1"/>
              </a:solidFill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oboto Light"/>
              <a:buChar char="●"/>
            </a:pPr>
            <a:r>
              <a:rPr lang="en-US" sz="2000">
                <a:latin typeface="Roboto Light"/>
                <a:ea typeface="Roboto Light"/>
                <a:cs typeface="Roboto Light"/>
                <a:sym typeface="Roboto Light"/>
              </a:rPr>
              <a:t> Situation-based (external environment motivated)</a:t>
            </a:r>
            <a:br>
              <a:rPr lang="en-US" sz="2000">
                <a:latin typeface="Roboto Light"/>
                <a:ea typeface="Roboto Light"/>
                <a:cs typeface="Roboto Light"/>
                <a:sym typeface="Roboto Light"/>
              </a:rPr>
            </a:b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/>
              <a:buChar char="●"/>
            </a:pPr>
            <a:r>
              <a:rPr lang="en-US" sz="2000">
                <a:latin typeface="Roboto Light"/>
                <a:ea typeface="Roboto Light"/>
                <a:cs typeface="Roboto Light"/>
                <a:sym typeface="Roboto Light"/>
              </a:rPr>
              <a:t>Relationship-based </a:t>
            </a:r>
            <a:r>
              <a:rPr lang="en-US" sz="2000" i="1">
                <a:latin typeface="Roboto Light"/>
                <a:ea typeface="Roboto Light"/>
                <a:cs typeface="Roboto Light"/>
                <a:sym typeface="Roboto Light"/>
              </a:rPr>
              <a:t>(motivated by relationship)</a:t>
            </a:r>
            <a:br>
              <a:rPr lang="en-US" sz="2000">
                <a:latin typeface="Roboto Light"/>
                <a:ea typeface="Roboto Light"/>
                <a:cs typeface="Roboto Light"/>
                <a:sym typeface="Roboto Light"/>
              </a:rPr>
            </a:b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b="1">
                <a:latin typeface="Roboto"/>
                <a:ea typeface="Roboto"/>
                <a:cs typeface="Roboto"/>
                <a:sym typeface="Roboto"/>
              </a:rPr>
              <a:t>Identity-based (motivated by who we are as a human being)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pic>
        <p:nvPicPr>
          <p:cNvPr id="404" name="Google Shape;404;g20938678437_4_8" descr="aerial view photography of group of people walking on gray and white pedestrian la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1425" y="1454250"/>
            <a:ext cx="3061125" cy="4585352"/>
          </a:xfrm>
          <a:prstGeom prst="rect">
            <a:avLst/>
          </a:prstGeom>
          <a:noFill/>
          <a:ln w="1143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0938678437_4_20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Moral Identity</a:t>
            </a:r>
            <a:endParaRPr/>
          </a:p>
        </p:txBody>
      </p:sp>
      <p:sp>
        <p:nvSpPr>
          <p:cNvPr id="410" name="Google Shape;410;g20938678437_4_20"/>
          <p:cNvSpPr txBox="1">
            <a:spLocks noGrp="1"/>
          </p:cNvSpPr>
          <p:nvPr>
            <p:ph type="body" idx="1"/>
          </p:nvPr>
        </p:nvSpPr>
        <p:spPr>
          <a:xfrm>
            <a:off x="5602275" y="1537022"/>
            <a:ext cx="5669400" cy="27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100">
                <a:solidFill>
                  <a:srgbClr val="434343"/>
                </a:solidFill>
              </a:rPr>
              <a:t>“a set of moral traits that may be amenable to a distinct mental image of what a moral person is likely to think, feel, and do.” </a:t>
            </a:r>
            <a:endParaRPr sz="3300">
              <a:solidFill>
                <a:srgbClr val="434343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400">
              <a:solidFill>
                <a:srgbClr val="434343"/>
              </a:solidFill>
            </a:endParaRPr>
          </a:p>
          <a:p>
            <a:pPr marL="0" lvl="0" indent="4572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 sz="19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Aquino, K., &amp; Reed, I. I. (2002)</a:t>
            </a:r>
            <a:endParaRPr sz="19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The self-importance of moral identity. </a:t>
            </a:r>
            <a:r>
              <a:rPr lang="en-US" sz="1800" i="1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Journal of personality and social psychology</a:t>
            </a:r>
            <a:endParaRPr sz="1800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11" name="Google Shape;411;g20938678437_4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200" y="1311426"/>
            <a:ext cx="4490675" cy="4467176"/>
          </a:xfrm>
          <a:prstGeom prst="rect">
            <a:avLst/>
          </a:prstGeom>
          <a:noFill/>
          <a:ln w="1143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0938678437_4_26"/>
          <p:cNvSpPr txBox="1">
            <a:spLocks noGrp="1"/>
          </p:cNvSpPr>
          <p:nvPr>
            <p:ph type="title"/>
          </p:nvPr>
        </p:nvSpPr>
        <p:spPr>
          <a:xfrm>
            <a:off x="648350" y="193950"/>
            <a:ext cx="110337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The Most Commonly Cited Traits of a Moral Person</a:t>
            </a:r>
            <a:endParaRPr/>
          </a:p>
        </p:txBody>
      </p:sp>
      <p:sp>
        <p:nvSpPr>
          <p:cNvPr id="418" name="Google Shape;418;g20938678437_4_26"/>
          <p:cNvSpPr/>
          <p:nvPr/>
        </p:nvSpPr>
        <p:spPr>
          <a:xfrm>
            <a:off x="3101442" y="1383903"/>
            <a:ext cx="2131269" cy="1054359"/>
          </a:xfrm>
          <a:prstGeom prst="wedgeRoundRectCallout">
            <a:avLst>
              <a:gd name="adj1" fmla="val 39784"/>
              <a:gd name="adj2" fmla="val 98614"/>
              <a:gd name="adj3" fmla="val 0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Caring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g20938678437_4_26"/>
          <p:cNvSpPr/>
          <p:nvPr/>
        </p:nvSpPr>
        <p:spPr>
          <a:xfrm>
            <a:off x="5669097" y="1075955"/>
            <a:ext cx="3016800" cy="1054500"/>
          </a:xfrm>
          <a:prstGeom prst="wedgeRoundRectCallout">
            <a:avLst>
              <a:gd name="adj1" fmla="val -29502"/>
              <a:gd name="adj2" fmla="val 87574"/>
              <a:gd name="adj3" fmla="val 0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Compassionate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g20938678437_4_26"/>
          <p:cNvSpPr/>
          <p:nvPr/>
        </p:nvSpPr>
        <p:spPr>
          <a:xfrm>
            <a:off x="666401" y="1921312"/>
            <a:ext cx="2131200" cy="1054500"/>
          </a:xfrm>
          <a:prstGeom prst="wedgeRoundRectCallout">
            <a:avLst>
              <a:gd name="adj1" fmla="val 83620"/>
              <a:gd name="adj2" fmla="val 44537"/>
              <a:gd name="adj3" fmla="val 0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Kind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1" name="Google Shape;421;g20938678437_4_26"/>
          <p:cNvSpPr/>
          <p:nvPr/>
        </p:nvSpPr>
        <p:spPr>
          <a:xfrm>
            <a:off x="9597805" y="1506473"/>
            <a:ext cx="2131269" cy="1054359"/>
          </a:xfrm>
          <a:prstGeom prst="wedgeRoundRectCallout">
            <a:avLst>
              <a:gd name="adj1" fmla="val -33349"/>
              <a:gd name="adj2" fmla="val 100400"/>
              <a:gd name="adj3" fmla="val 0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Fair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2" name="Google Shape;422;g20938678437_4_26"/>
          <p:cNvSpPr/>
          <p:nvPr/>
        </p:nvSpPr>
        <p:spPr>
          <a:xfrm>
            <a:off x="1930250" y="3278890"/>
            <a:ext cx="2131269" cy="1054359"/>
          </a:xfrm>
          <a:prstGeom prst="wedgeRoundRectCallout">
            <a:avLst>
              <a:gd name="adj1" fmla="val 35542"/>
              <a:gd name="adj2" fmla="val 90119"/>
              <a:gd name="adj3" fmla="val 0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Friendly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3" name="Google Shape;423;g20938678437_4_26"/>
          <p:cNvSpPr/>
          <p:nvPr/>
        </p:nvSpPr>
        <p:spPr>
          <a:xfrm>
            <a:off x="8038703" y="5389283"/>
            <a:ext cx="2131200" cy="1054500"/>
          </a:xfrm>
          <a:prstGeom prst="wedgeRoundRectCallout">
            <a:avLst>
              <a:gd name="adj1" fmla="val -73988"/>
              <a:gd name="adj2" fmla="val -9949"/>
              <a:gd name="adj3" fmla="val 0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Helpful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g20938678437_4_26"/>
          <p:cNvSpPr/>
          <p:nvPr/>
        </p:nvSpPr>
        <p:spPr>
          <a:xfrm>
            <a:off x="809110" y="4810907"/>
            <a:ext cx="2131269" cy="1054359"/>
          </a:xfrm>
          <a:prstGeom prst="wedgeRoundRectCallout">
            <a:avLst>
              <a:gd name="adj1" fmla="val 74878"/>
              <a:gd name="adj2" fmla="val 40746"/>
              <a:gd name="adj3" fmla="val 0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Generous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g20938678437_4_26"/>
          <p:cNvSpPr/>
          <p:nvPr/>
        </p:nvSpPr>
        <p:spPr>
          <a:xfrm>
            <a:off x="7040173" y="2639998"/>
            <a:ext cx="2597590" cy="1054359"/>
          </a:xfrm>
          <a:prstGeom prst="wedgeRoundRectCallout">
            <a:avLst>
              <a:gd name="adj1" fmla="val -45481"/>
              <a:gd name="adj2" fmla="val 103264"/>
              <a:gd name="adj3" fmla="val 0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Hardworking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g20938678437_4_26"/>
          <p:cNvSpPr/>
          <p:nvPr/>
        </p:nvSpPr>
        <p:spPr>
          <a:xfrm>
            <a:off x="9369205" y="3841888"/>
            <a:ext cx="2445000" cy="1054500"/>
          </a:xfrm>
          <a:prstGeom prst="wedgeRoundRectCallout">
            <a:avLst>
              <a:gd name="adj1" fmla="val -82629"/>
              <a:gd name="adj2" fmla="val 42898"/>
              <a:gd name="adj3" fmla="val 0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Trustworthy</a:t>
            </a:r>
            <a:endParaRPr sz="17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g20938678437_4_26"/>
          <p:cNvSpPr txBox="1"/>
          <p:nvPr/>
        </p:nvSpPr>
        <p:spPr>
          <a:xfrm>
            <a:off x="407550" y="733707"/>
            <a:ext cx="26178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</a:pPr>
            <a:r>
              <a:rPr lang="en-US" sz="2400" i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think I am…</a:t>
            </a:r>
            <a:r>
              <a:rPr lang="en-US" sz="2400" b="0" i="1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g20938678437_4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257" y="2842075"/>
            <a:ext cx="4446175" cy="401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"/>
          <p:cNvSpPr txBox="1">
            <a:spLocks noGrp="1"/>
          </p:cNvSpPr>
          <p:nvPr>
            <p:ph type="title"/>
          </p:nvPr>
        </p:nvSpPr>
        <p:spPr>
          <a:xfrm>
            <a:off x="838200" y="518876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57142"/>
              <a:buNone/>
            </a:pPr>
            <a:r>
              <a:rPr lang="en-US"/>
              <a:t>When Any One Thing is Centered, Something Else is Othered</a:t>
            </a:r>
            <a:endParaRPr/>
          </a:p>
        </p:txBody>
      </p:sp>
      <p:grpSp>
        <p:nvGrpSpPr>
          <p:cNvPr id="434" name="Google Shape;434;p39"/>
          <p:cNvGrpSpPr/>
          <p:nvPr/>
        </p:nvGrpSpPr>
        <p:grpSpPr>
          <a:xfrm>
            <a:off x="1382474" y="1359427"/>
            <a:ext cx="4894764" cy="4619937"/>
            <a:chOff x="1975195" y="61206"/>
            <a:chExt cx="5058142" cy="4774142"/>
          </a:xfrm>
        </p:grpSpPr>
        <p:sp>
          <p:nvSpPr>
            <p:cNvPr id="435" name="Google Shape;435;p39"/>
            <p:cNvSpPr/>
            <p:nvPr/>
          </p:nvSpPr>
          <p:spPr>
            <a:xfrm>
              <a:off x="3035299" y="61206"/>
              <a:ext cx="2937933" cy="2937933"/>
            </a:xfrm>
            <a:prstGeom prst="ellipse">
              <a:avLst/>
            </a:prstGeom>
            <a:gradFill>
              <a:gsLst>
                <a:gs pos="0">
                  <a:srgbClr val="2F6CD6">
                    <a:alpha val="48627"/>
                  </a:srgbClr>
                </a:gs>
                <a:gs pos="100000">
                  <a:srgbClr val="8FB2FF">
                    <a:alpha val="48627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9"/>
            <p:cNvSpPr txBox="1"/>
            <p:nvPr/>
          </p:nvSpPr>
          <p:spPr>
            <a:xfrm>
              <a:off x="3478985" y="583425"/>
              <a:ext cx="2154600" cy="132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Beneficiary</a:t>
              </a:r>
              <a:endParaRPr sz="12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4095404" y="1897415"/>
              <a:ext cx="2937933" cy="2937933"/>
            </a:xfrm>
            <a:prstGeom prst="ellipse">
              <a:avLst/>
            </a:prstGeom>
            <a:gradFill>
              <a:gsLst>
                <a:gs pos="0">
                  <a:srgbClr val="32C890">
                    <a:alpha val="48627"/>
                  </a:srgbClr>
                </a:gs>
                <a:gs pos="100000">
                  <a:srgbClr val="97FFCE">
                    <a:alpha val="48627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 txBox="1"/>
            <p:nvPr/>
          </p:nvSpPr>
          <p:spPr>
            <a:xfrm>
              <a:off x="5042399" y="2656381"/>
              <a:ext cx="1762800" cy="16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lang="en-US" sz="3300" b="1" i="0" u="none" strike="noStrike" cap="none">
                  <a:solidFill>
                    <a:srgbClr val="434343"/>
                  </a:solidFill>
                </a:rPr>
                <a:t>Charity</a:t>
              </a:r>
              <a:endParaRPr sz="1300" b="1" i="0" u="none" strike="noStrike" cap="none">
                <a:solidFill>
                  <a:srgbClr val="434343"/>
                </a:solidFill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1975195" y="1897415"/>
              <a:ext cx="2937933" cy="2937933"/>
            </a:xfrm>
            <a:prstGeom prst="ellipse">
              <a:avLst/>
            </a:prstGeom>
            <a:gradFill>
              <a:gsLst>
                <a:gs pos="0">
                  <a:srgbClr val="6CB838">
                    <a:alpha val="48627"/>
                  </a:srgbClr>
                </a:gs>
                <a:gs pos="100000">
                  <a:srgbClr val="B9FB9D">
                    <a:alpha val="48627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9"/>
            <p:cNvSpPr txBox="1"/>
            <p:nvPr/>
          </p:nvSpPr>
          <p:spPr>
            <a:xfrm>
              <a:off x="2187215" y="2656381"/>
              <a:ext cx="1762800" cy="16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lang="en-US" sz="3300" b="1" i="0" u="none" strike="noStrike" cap="none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Donor</a:t>
              </a:r>
              <a:endParaRPr sz="13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41" name="Google Shape;441;p39"/>
          <p:cNvSpPr txBox="1"/>
          <p:nvPr/>
        </p:nvSpPr>
        <p:spPr>
          <a:xfrm>
            <a:off x="6725025" y="1922500"/>
            <a:ext cx="46287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Our best engagement of donors will factor their values and identities in concert with the values and mission of our organizations – to serve the beneficiaries.</a:t>
            </a:r>
            <a:endParaRPr sz="170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10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No one part is greater than the other, but all function together to create community.</a:t>
            </a:r>
            <a:endParaRPr sz="170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10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0938678437_3_15"/>
          <p:cNvSpPr txBox="1">
            <a:spLocks noGrp="1"/>
          </p:cNvSpPr>
          <p:nvPr>
            <p:ph type="title"/>
          </p:nvPr>
        </p:nvSpPr>
        <p:spPr>
          <a:xfrm>
            <a:off x="838200" y="2032500"/>
            <a:ext cx="105156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b="1"/>
              <a:t>Donor Identity and Fundraising Intelligence</a:t>
            </a:r>
            <a:endParaRPr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0938678437_3_19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Fundraising Intelligence</a:t>
            </a:r>
            <a:endParaRPr/>
          </a:p>
        </p:txBody>
      </p:sp>
      <p:sp>
        <p:nvSpPr>
          <p:cNvPr id="452" name="Google Shape;452;g20938678437_3_19"/>
          <p:cNvSpPr txBox="1">
            <a:spLocks noGrp="1"/>
          </p:cNvSpPr>
          <p:nvPr>
            <p:ph type="body" idx="1"/>
          </p:nvPr>
        </p:nvSpPr>
        <p:spPr>
          <a:xfrm>
            <a:off x="838200" y="144942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80"/>
              <a:buFont typeface="Arial"/>
              <a:buNone/>
            </a:pPr>
            <a:r>
              <a:rPr lang="en-US" sz="2280" b="1">
                <a:solidFill>
                  <a:schemeClr val="accent1"/>
                </a:solidFill>
              </a:rPr>
              <a:t>“Business Intelligence for Nonprofits”</a:t>
            </a:r>
            <a:r>
              <a:rPr lang="en-US" sz="2280">
                <a:solidFill>
                  <a:srgbClr val="434343"/>
                </a:solidFill>
              </a:rPr>
              <a:t> </a:t>
            </a:r>
            <a:r>
              <a:rPr lang="en-US" sz="1860">
                <a:solidFill>
                  <a:srgbClr val="434343"/>
                </a:solidFill>
              </a:rPr>
              <a:t>(Helen Brown, The Helen Brown Group)</a:t>
            </a:r>
            <a:endParaRPr sz="2280">
              <a:solidFill>
                <a:srgbClr val="434343"/>
              </a:solidFill>
            </a:endParaRPr>
          </a:p>
          <a:p>
            <a:pPr marL="4572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80"/>
              <a:buFont typeface="Arial"/>
              <a:buNone/>
            </a:pPr>
            <a:endParaRPr sz="1860">
              <a:solidFill>
                <a:srgbClr val="434343"/>
              </a:solidFill>
            </a:endParaRPr>
          </a:p>
          <a:p>
            <a:pPr marL="4572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80"/>
              <a:buFont typeface="Arial"/>
              <a:buNone/>
            </a:pPr>
            <a:endParaRPr sz="2280">
              <a:solidFill>
                <a:srgbClr val="434343"/>
              </a:solidFill>
            </a:endParaRPr>
          </a:p>
        </p:txBody>
      </p:sp>
      <p:pic>
        <p:nvPicPr>
          <p:cNvPr id="453" name="Google Shape;453;g20938678437_3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980" y="2322383"/>
            <a:ext cx="10088041" cy="1356142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20938678437_3_19"/>
          <p:cNvSpPr txBox="1"/>
          <p:nvPr/>
        </p:nvSpPr>
        <p:spPr>
          <a:xfrm>
            <a:off x="1132300" y="4341650"/>
            <a:ext cx="10221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2200" i="0" u="none" strike="noStrike" cap="none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rPr>
              <a:t>Fundraising intelligence, then, is using data to understand our donors, constituents and communities better, listen to their stories, and communicate with them in a way that is </a:t>
            </a:r>
            <a:r>
              <a:rPr lang="en-US" sz="2200" i="1" u="none" strike="noStrike" cap="none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rPr>
              <a:t>meaningful to them.</a:t>
            </a:r>
            <a:endParaRPr sz="1600" i="1" u="none" strike="noStrike" cap="none">
              <a:solidFill>
                <a:srgbClr val="3A3838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0938678437_3_26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Segment Your Audience Like A Pro</a:t>
            </a:r>
            <a:endParaRPr/>
          </a:p>
        </p:txBody>
      </p:sp>
      <p:sp>
        <p:nvSpPr>
          <p:cNvPr id="460" name="Google Shape;460;g20938678437_3_26"/>
          <p:cNvSpPr txBox="1"/>
          <p:nvPr/>
        </p:nvSpPr>
        <p:spPr>
          <a:xfrm>
            <a:off x="848403" y="971775"/>
            <a:ext cx="104619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1"/>
              <a:buFont typeface="Arial"/>
              <a:buNone/>
            </a:pPr>
            <a:r>
              <a:rPr lang="en-US" sz="2511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and expand your fundraising opportunities using a diversified approach</a:t>
            </a:r>
            <a:endParaRPr sz="2511" i="1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61" name="Google Shape;461;g20938678437_3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925" y="1817475"/>
            <a:ext cx="5456748" cy="368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20938678437_3_26"/>
          <p:cNvSpPr txBox="1">
            <a:spLocks noGrp="1"/>
          </p:cNvSpPr>
          <p:nvPr>
            <p:ph type="body" idx="1"/>
          </p:nvPr>
        </p:nvSpPr>
        <p:spPr>
          <a:xfrm>
            <a:off x="1066800" y="1710425"/>
            <a:ext cx="5256300" cy="3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100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Fuel all fundraising strategies</a:t>
            </a:r>
            <a:r>
              <a:rPr lang="en-US" sz="31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, not just major giving, using custom predictive modeling.</a:t>
            </a:r>
            <a:endParaRPr sz="3100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0938678437_3_33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Don’t Treat All Donors The Same</a:t>
            </a:r>
            <a:endParaRPr/>
          </a:p>
        </p:txBody>
      </p:sp>
      <p:grpSp>
        <p:nvGrpSpPr>
          <p:cNvPr id="468" name="Google Shape;468;g20938678437_3_33"/>
          <p:cNvGrpSpPr/>
          <p:nvPr/>
        </p:nvGrpSpPr>
        <p:grpSpPr>
          <a:xfrm>
            <a:off x="838320" y="2182659"/>
            <a:ext cx="10515358" cy="2828528"/>
            <a:chOff x="176320" y="1404647"/>
            <a:chExt cx="8791370" cy="2117003"/>
          </a:xfrm>
        </p:grpSpPr>
        <p:grpSp>
          <p:nvGrpSpPr>
            <p:cNvPr id="469" name="Google Shape;469;g20938678437_3_33"/>
            <p:cNvGrpSpPr/>
            <p:nvPr/>
          </p:nvGrpSpPr>
          <p:grpSpPr>
            <a:xfrm>
              <a:off x="6267465" y="1404647"/>
              <a:ext cx="2700225" cy="1016539"/>
              <a:chOff x="4706276" y="1715837"/>
              <a:chExt cx="3600300" cy="1355387"/>
            </a:xfrm>
          </p:grpSpPr>
          <p:cxnSp>
            <p:nvCxnSpPr>
              <p:cNvPr id="470" name="Google Shape;470;g20938678437_3_33"/>
              <p:cNvCxnSpPr/>
              <p:nvPr/>
            </p:nvCxnSpPr>
            <p:spPr>
              <a:xfrm>
                <a:off x="4804610" y="2155139"/>
                <a:ext cx="2855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4B84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471" name="Google Shape;471;g20938678437_3_3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048817" y="1715837"/>
                <a:ext cx="902664" cy="8080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2" name="Google Shape;472;g20938678437_3_33"/>
              <p:cNvSpPr txBox="1"/>
              <p:nvPr/>
            </p:nvSpPr>
            <p:spPr>
              <a:xfrm>
                <a:off x="4706276" y="2264824"/>
                <a:ext cx="3600300" cy="8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700" i="0" u="none" strike="noStrike" cap="none">
                    <a:solidFill>
                      <a:srgbClr val="434343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DISTINGUISHED</a:t>
                </a:r>
                <a:endParaRPr sz="1700" i="0" u="none" strike="noStrike" cap="none">
                  <a:solidFill>
                    <a:srgbClr val="434343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700" i="0" u="none" strike="noStrike" cap="none">
                    <a:solidFill>
                      <a:srgbClr val="434343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PHILANTHROPISTS</a:t>
                </a:r>
                <a:endParaRPr sz="1700" i="0" u="none" strike="noStrike" cap="none">
                  <a:solidFill>
                    <a:srgbClr val="434343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i="0" u="none" strike="noStrike" cap="none">
                  <a:solidFill>
                    <a:srgbClr val="434343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473" name="Google Shape;473;g20938678437_3_33"/>
            <p:cNvGrpSpPr/>
            <p:nvPr/>
          </p:nvGrpSpPr>
          <p:grpSpPr>
            <a:xfrm>
              <a:off x="6267465" y="2681843"/>
              <a:ext cx="2700225" cy="839807"/>
              <a:chOff x="4706276" y="4099800"/>
              <a:chExt cx="3600300" cy="1119744"/>
            </a:xfrm>
          </p:grpSpPr>
          <p:cxnSp>
            <p:nvCxnSpPr>
              <p:cNvPr id="474" name="Google Shape;474;g20938678437_3_33"/>
              <p:cNvCxnSpPr/>
              <p:nvPr/>
            </p:nvCxnSpPr>
            <p:spPr>
              <a:xfrm>
                <a:off x="4804609" y="4551132"/>
                <a:ext cx="2855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8D439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475" name="Google Shape;475;g20938678437_3_3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048817" y="4099800"/>
                <a:ext cx="902664" cy="8080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6" name="Google Shape;476;g20938678437_3_33"/>
              <p:cNvSpPr txBox="1"/>
              <p:nvPr/>
            </p:nvSpPr>
            <p:spPr>
              <a:xfrm>
                <a:off x="4706276" y="4674144"/>
                <a:ext cx="3600300" cy="54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700" i="0" u="none" strike="noStrike" cap="none">
                    <a:solidFill>
                      <a:srgbClr val="434343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YOUR CHAMPIONS</a:t>
                </a:r>
                <a:endParaRPr sz="1700" i="0" u="none" strike="noStrike" cap="none">
                  <a:solidFill>
                    <a:srgbClr val="434343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i="0" u="none" strike="noStrike" cap="none">
                  <a:solidFill>
                    <a:srgbClr val="434343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477" name="Google Shape;477;g20938678437_3_33"/>
            <p:cNvGrpSpPr/>
            <p:nvPr/>
          </p:nvGrpSpPr>
          <p:grpSpPr>
            <a:xfrm>
              <a:off x="176320" y="1408557"/>
              <a:ext cx="2794464" cy="796369"/>
              <a:chOff x="738059" y="1715837"/>
              <a:chExt cx="3725952" cy="1061826"/>
            </a:xfrm>
          </p:grpSpPr>
          <p:pic>
            <p:nvPicPr>
              <p:cNvPr id="478" name="Google Shape;478;g20938678437_3_3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561347" y="1715837"/>
                <a:ext cx="902664" cy="8080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9" name="Google Shape;479;g20938678437_3_33"/>
              <p:cNvSpPr txBox="1"/>
              <p:nvPr/>
            </p:nvSpPr>
            <p:spPr>
              <a:xfrm>
                <a:off x="738059" y="2232263"/>
                <a:ext cx="3600300" cy="54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700" i="0" u="none" strike="noStrike" cap="none">
                    <a:solidFill>
                      <a:srgbClr val="434343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HIDDEN GEMS</a:t>
                </a:r>
                <a:endParaRPr sz="1700" i="0" u="none" strike="noStrike" cap="none">
                  <a:solidFill>
                    <a:srgbClr val="434343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480" name="Google Shape;480;g20938678437_3_33"/>
              <p:cNvCxnSpPr/>
              <p:nvPr/>
            </p:nvCxnSpPr>
            <p:spPr>
              <a:xfrm>
                <a:off x="838200" y="2155139"/>
                <a:ext cx="28554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81" name="Google Shape;481;g20938678437_3_33"/>
            <p:cNvGrpSpPr/>
            <p:nvPr/>
          </p:nvGrpSpPr>
          <p:grpSpPr>
            <a:xfrm>
              <a:off x="183195" y="2681843"/>
              <a:ext cx="2929500" cy="826862"/>
              <a:chOff x="738059" y="4099800"/>
              <a:chExt cx="3906000" cy="1102483"/>
            </a:xfrm>
          </p:grpSpPr>
          <p:pic>
            <p:nvPicPr>
              <p:cNvPr id="482" name="Google Shape;482;g20938678437_3_3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561347" y="4099800"/>
                <a:ext cx="902664" cy="8080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3" name="Google Shape;483;g20938678437_3_33"/>
              <p:cNvSpPr txBox="1"/>
              <p:nvPr/>
            </p:nvSpPr>
            <p:spPr>
              <a:xfrm>
                <a:off x="738059" y="4641583"/>
                <a:ext cx="3906000" cy="56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700" i="0" u="none" strike="noStrike" cap="none">
                    <a:solidFill>
                      <a:srgbClr val="434343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NOT NOW PROSPECTS</a:t>
                </a:r>
                <a:endParaRPr sz="1300" i="0" u="none" strike="noStrike" cap="none">
                  <a:solidFill>
                    <a:srgbClr val="434343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484" name="Google Shape;484;g20938678437_3_33"/>
              <p:cNvCxnSpPr/>
              <p:nvPr/>
            </p:nvCxnSpPr>
            <p:spPr>
              <a:xfrm>
                <a:off x="838200" y="4551132"/>
                <a:ext cx="2855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221F2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485" name="Google Shape;485;g20938678437_3_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92999" y="1752275"/>
            <a:ext cx="3759259" cy="36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0938678437_3_55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Get to know your donors </a:t>
            </a:r>
            <a:endParaRPr/>
          </a:p>
        </p:txBody>
      </p:sp>
      <p:sp>
        <p:nvSpPr>
          <p:cNvPr id="491" name="Google Shape;491;g20938678437_3_55"/>
          <p:cNvSpPr txBox="1"/>
          <p:nvPr/>
        </p:nvSpPr>
        <p:spPr>
          <a:xfrm>
            <a:off x="881031" y="950023"/>
            <a:ext cx="10461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1"/>
              <a:buFont typeface="Arial"/>
              <a:buNone/>
            </a:pPr>
            <a:r>
              <a:rPr lang="en-US" sz="2111" b="0" i="1" u="none" strike="noStrike" cap="none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better than ever before</a:t>
            </a:r>
            <a:endParaRPr sz="2111" b="0" i="1" u="none" strike="noStrike" cap="none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2" name="Google Shape;492;g20938678437_3_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8125" y="991575"/>
            <a:ext cx="6699559" cy="51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20938678437_3_55"/>
          <p:cNvSpPr txBox="1">
            <a:spLocks noGrp="1"/>
          </p:cNvSpPr>
          <p:nvPr>
            <p:ph type="body" idx="1"/>
          </p:nvPr>
        </p:nvSpPr>
        <p:spPr>
          <a:xfrm>
            <a:off x="990600" y="2396025"/>
            <a:ext cx="5256300" cy="3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3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Get a</a:t>
            </a:r>
            <a:r>
              <a:rPr lang="en-US" sz="23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300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360° view</a:t>
            </a:r>
            <a:r>
              <a:rPr lang="en-US" sz="23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3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of donors and prospects with the industry’s most comprehensive database of billions of biographic, philanthropic, and wealth data points. </a:t>
            </a:r>
            <a:endParaRPr sz="2300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0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What We’re Talking About Today . . . </a:t>
            </a:r>
            <a:endParaRPr/>
          </a:p>
        </p:txBody>
      </p:sp>
      <p:sp>
        <p:nvSpPr>
          <p:cNvPr id="281" name="Google Shape;281;p60"/>
          <p:cNvSpPr txBox="1">
            <a:spLocks noGrp="1"/>
          </p:cNvSpPr>
          <p:nvPr>
            <p:ph type="body" idx="6"/>
          </p:nvPr>
        </p:nvSpPr>
        <p:spPr>
          <a:xfrm>
            <a:off x="838199" y="1637227"/>
            <a:ext cx="5037300" cy="2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0" indent="-533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Roboto"/>
              <a:buAutoNum type="romanUcPeriod"/>
            </a:pPr>
            <a:r>
              <a:rPr lang="en-US" sz="23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The State of the Sector</a:t>
            </a:r>
            <a:endParaRPr sz="23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742950" lvl="0" indent="-533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Roboto"/>
              <a:buAutoNum type="romanUcPeriod"/>
            </a:pPr>
            <a:r>
              <a:rPr lang="en-US" sz="23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What’s Working</a:t>
            </a:r>
            <a:endParaRPr sz="23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742950" lvl="0" indent="-533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Roboto"/>
              <a:buAutoNum type="romanUcPeriod"/>
            </a:pPr>
            <a:r>
              <a:rPr lang="en-US" sz="23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What’s Not Working</a:t>
            </a:r>
            <a:endParaRPr sz="23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742950" lvl="0" indent="-533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Roboto"/>
              <a:buAutoNum type="romanUcPeriod"/>
            </a:pPr>
            <a:r>
              <a:rPr lang="en-US" sz="23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What Can We Do?</a:t>
            </a:r>
            <a:endParaRPr sz="23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742950" lvl="0" indent="-533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Roboto"/>
              <a:buAutoNum type="romanUcPeriod"/>
            </a:pPr>
            <a:r>
              <a:rPr lang="en-US" sz="23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Donor Identity and Fundraising Intelligence</a:t>
            </a:r>
            <a:endParaRPr sz="23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2286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300"/>
          </a:p>
        </p:txBody>
      </p:sp>
      <p:pic>
        <p:nvPicPr>
          <p:cNvPr id="282" name="Google Shape;28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924" y="1635048"/>
            <a:ext cx="5099450" cy="3649299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0938678437_3_62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And this is where it </a:t>
            </a:r>
            <a:r>
              <a:rPr lang="en-US" i="1"/>
              <a:t>really </a:t>
            </a:r>
            <a:r>
              <a:rPr lang="en-US"/>
              <a:t>gets interesting . . . </a:t>
            </a:r>
            <a:endParaRPr/>
          </a:p>
        </p:txBody>
      </p:sp>
      <p:pic>
        <p:nvPicPr>
          <p:cNvPr id="499" name="Google Shape;499;g20938678437_3_62"/>
          <p:cNvPicPr preferRelativeResize="0"/>
          <p:nvPr/>
        </p:nvPicPr>
        <p:blipFill rotWithShape="1">
          <a:blip r:embed="rId3">
            <a:alphaModFix/>
          </a:blip>
          <a:srcRect t="4204"/>
          <a:stretch/>
        </p:blipFill>
        <p:spPr>
          <a:xfrm>
            <a:off x="2628875" y="1208150"/>
            <a:ext cx="6934250" cy="516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0938678437_3_67"/>
          <p:cNvSpPr txBox="1">
            <a:spLocks noGrp="1"/>
          </p:cNvSpPr>
          <p:nvPr>
            <p:ph type="body" idx="1"/>
          </p:nvPr>
        </p:nvSpPr>
        <p:spPr>
          <a:xfrm>
            <a:off x="5138649" y="2961725"/>
            <a:ext cx="19032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13"/>
              <a:buFont typeface="Montserrat Medium"/>
              <a:buNone/>
            </a:pPr>
            <a:r>
              <a:rPr lang="en-US" sz="2500" b="1">
                <a:solidFill>
                  <a:schemeClr val="dk2"/>
                </a:solidFill>
              </a:rPr>
              <a:t>Affinity</a:t>
            </a:r>
            <a:endParaRPr sz="250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40"/>
              <a:buNone/>
            </a:pPr>
            <a:endParaRPr sz="1190">
              <a:solidFill>
                <a:schemeClr val="accent1"/>
              </a:solidFill>
            </a:endParaRPr>
          </a:p>
        </p:txBody>
      </p:sp>
      <p:sp>
        <p:nvSpPr>
          <p:cNvPr id="505" name="Google Shape;505;g20938678437_3_67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Use Affinity to Personalize Outreach . . . </a:t>
            </a:r>
            <a:endParaRPr/>
          </a:p>
        </p:txBody>
      </p:sp>
      <p:grpSp>
        <p:nvGrpSpPr>
          <p:cNvPr id="506" name="Google Shape;506;g20938678437_3_67"/>
          <p:cNvGrpSpPr/>
          <p:nvPr/>
        </p:nvGrpSpPr>
        <p:grpSpPr>
          <a:xfrm>
            <a:off x="1899249" y="1120624"/>
            <a:ext cx="8393502" cy="2172601"/>
            <a:chOff x="1863306" y="1365039"/>
            <a:chExt cx="8393502" cy="2172601"/>
          </a:xfrm>
        </p:grpSpPr>
        <p:pic>
          <p:nvPicPr>
            <p:cNvPr id="507" name="Google Shape;507;g20938678437_3_67" descr="Ic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45570" y="1365039"/>
              <a:ext cx="2211238" cy="2172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g20938678437_3_67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54438" y="1365039"/>
              <a:ext cx="2211238" cy="2172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g20938678437_3_67" descr="Ic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3306" y="1365039"/>
              <a:ext cx="2211238" cy="21726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0" name="Google Shape;510;g20938678437_3_67"/>
          <p:cNvSpPr txBox="1">
            <a:spLocks noGrp="1"/>
          </p:cNvSpPr>
          <p:nvPr>
            <p:ph type="body" idx="1"/>
          </p:nvPr>
        </p:nvSpPr>
        <p:spPr>
          <a:xfrm>
            <a:off x="2050949" y="2961725"/>
            <a:ext cx="19032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13"/>
              <a:buFont typeface="Montserrat Medium"/>
              <a:buNone/>
            </a:pPr>
            <a:r>
              <a:rPr lang="en-US" sz="2500" b="1">
                <a:solidFill>
                  <a:schemeClr val="dk2"/>
                </a:solidFill>
              </a:rPr>
              <a:t>Propensity</a:t>
            </a:r>
            <a:endParaRPr sz="250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40"/>
              <a:buNone/>
            </a:pPr>
            <a:endParaRPr sz="1190">
              <a:solidFill>
                <a:schemeClr val="accent1"/>
              </a:solidFill>
            </a:endParaRPr>
          </a:p>
        </p:txBody>
      </p:sp>
      <p:sp>
        <p:nvSpPr>
          <p:cNvPr id="511" name="Google Shape;511;g20938678437_3_67"/>
          <p:cNvSpPr txBox="1">
            <a:spLocks noGrp="1"/>
          </p:cNvSpPr>
          <p:nvPr>
            <p:ph type="body" idx="1"/>
          </p:nvPr>
        </p:nvSpPr>
        <p:spPr>
          <a:xfrm>
            <a:off x="8246474" y="2961725"/>
            <a:ext cx="19032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13"/>
              <a:buFont typeface="Montserrat Medium"/>
              <a:buNone/>
            </a:pPr>
            <a:r>
              <a:rPr lang="en-US" sz="2500" b="1">
                <a:solidFill>
                  <a:schemeClr val="dk2"/>
                </a:solidFill>
              </a:rPr>
              <a:t>Capacity</a:t>
            </a:r>
            <a:endParaRPr sz="250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040"/>
              <a:buNone/>
            </a:pPr>
            <a:endParaRPr sz="1190">
              <a:solidFill>
                <a:schemeClr val="accent1"/>
              </a:solidFill>
            </a:endParaRPr>
          </a:p>
        </p:txBody>
      </p:sp>
      <p:cxnSp>
        <p:nvCxnSpPr>
          <p:cNvPr id="512" name="Google Shape;512;g20938678437_3_67"/>
          <p:cNvCxnSpPr/>
          <p:nvPr/>
        </p:nvCxnSpPr>
        <p:spPr>
          <a:xfrm>
            <a:off x="4606825" y="1623946"/>
            <a:ext cx="0" cy="4209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g20938678437_3_67"/>
          <p:cNvCxnSpPr/>
          <p:nvPr/>
        </p:nvCxnSpPr>
        <p:spPr>
          <a:xfrm>
            <a:off x="7578625" y="1623946"/>
            <a:ext cx="0" cy="4209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4" name="Google Shape;514;g20938678437_3_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7631" y="3720816"/>
            <a:ext cx="2689826" cy="204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0938678437_3_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3168" y="3720828"/>
            <a:ext cx="2689826" cy="204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20938678437_3_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1093" y="3720828"/>
            <a:ext cx="2689826" cy="204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0938678437_3_79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What donors tell us</a:t>
            </a:r>
            <a:endParaRPr/>
          </a:p>
        </p:txBody>
      </p:sp>
      <p:sp>
        <p:nvSpPr>
          <p:cNvPr id="522" name="Google Shape;522;g20938678437_3_79"/>
          <p:cNvSpPr txBox="1">
            <a:spLocks noGrp="1"/>
          </p:cNvSpPr>
          <p:nvPr>
            <p:ph type="body" idx="1"/>
          </p:nvPr>
        </p:nvSpPr>
        <p:spPr>
          <a:xfrm>
            <a:off x="904000" y="1297025"/>
            <a:ext cx="9483900" cy="46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r>
              <a:rPr lang="en-US" b="1">
                <a:solidFill>
                  <a:srgbClr val="7A7A7A"/>
                </a:solidFill>
              </a:rPr>
              <a:t>Donors tell us their story in two</a:t>
            </a:r>
            <a:endParaRPr b="1">
              <a:solidFill>
                <a:srgbClr val="7A7A7A"/>
              </a:solidFill>
            </a:endParaRPr>
          </a:p>
          <a:p>
            <a:pPr marL="4572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r>
              <a:rPr lang="en-US" b="1">
                <a:solidFill>
                  <a:srgbClr val="7A7A7A"/>
                </a:solidFill>
              </a:rPr>
              <a:t>fundamental ways:</a:t>
            </a:r>
            <a:endParaRPr b="1">
              <a:solidFill>
                <a:srgbClr val="7A7A7A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endParaRPr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Roboto"/>
              <a:buChar char="●"/>
            </a:pPr>
            <a:r>
              <a:rPr lang="en-US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Their Gift (or lack thereof)</a:t>
            </a:r>
            <a:endParaRPr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1430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 Light"/>
              <a:buChar char="○"/>
            </a:pPr>
            <a:r>
              <a:rPr lang="en-US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Size/Amount</a:t>
            </a:r>
            <a:endParaRPr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1430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 Light"/>
              <a:buChar char="○"/>
            </a:pPr>
            <a:r>
              <a:rPr lang="en-US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Frequency</a:t>
            </a:r>
            <a:endParaRPr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</a:pPr>
            <a:endParaRPr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Roboto"/>
              <a:buChar char="●"/>
            </a:pPr>
            <a:r>
              <a:rPr lang="en-US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Their Data</a:t>
            </a:r>
            <a:endParaRPr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1430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 Light"/>
              <a:buChar char="○"/>
            </a:pPr>
            <a:r>
              <a:rPr lang="en-US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Name/Household Information</a:t>
            </a:r>
            <a:endParaRPr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1430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 Light"/>
              <a:buChar char="○"/>
            </a:pPr>
            <a:r>
              <a:rPr lang="en-US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Contact information</a:t>
            </a:r>
            <a:endParaRPr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1430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Century Gothic"/>
              <a:buNone/>
            </a:pPr>
            <a:endParaRPr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23" name="Google Shape;523;g20938678437_3_79"/>
          <p:cNvPicPr preferRelativeResize="0"/>
          <p:nvPr/>
        </p:nvPicPr>
        <p:blipFill rotWithShape="1">
          <a:blip r:embed="rId3">
            <a:alphaModFix/>
          </a:blip>
          <a:srcRect r="24885"/>
          <a:stretch/>
        </p:blipFill>
        <p:spPr>
          <a:xfrm rot="417787">
            <a:off x="7767826" y="1707947"/>
            <a:ext cx="3023124" cy="349128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4" name="Google Shape;524;g20938678437_3_79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0938678437_3_86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The power of personalization</a:t>
            </a:r>
            <a:endParaRPr/>
          </a:p>
        </p:txBody>
      </p:sp>
      <p:sp>
        <p:nvSpPr>
          <p:cNvPr id="531" name="Google Shape;531;g20938678437_3_86"/>
          <p:cNvSpPr/>
          <p:nvPr/>
        </p:nvSpPr>
        <p:spPr>
          <a:xfrm>
            <a:off x="7084623" y="3694300"/>
            <a:ext cx="327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</a:pPr>
            <a:r>
              <a:rPr lang="en-US" sz="130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Source: Hubspot</a:t>
            </a:r>
            <a:endParaRPr sz="1300" i="0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2" name="Google Shape;532;g20938678437_3_86"/>
          <p:cNvCxnSpPr/>
          <p:nvPr/>
        </p:nvCxnSpPr>
        <p:spPr>
          <a:xfrm rot="10800000">
            <a:off x="6096000" y="2407254"/>
            <a:ext cx="0" cy="252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3" name="Google Shape;533;g20938678437_3_86"/>
          <p:cNvSpPr txBox="1"/>
          <p:nvPr/>
        </p:nvSpPr>
        <p:spPr>
          <a:xfrm>
            <a:off x="1171992" y="1485786"/>
            <a:ext cx="4426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5A9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7A7A7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Personalized emails </a:t>
            </a:r>
            <a:r>
              <a:rPr lang="en-US" sz="2400" b="0" i="0" u="none" strike="noStrike" cap="none">
                <a:solidFill>
                  <a:srgbClr val="7A7A7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led to an average increase of 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20938678437_3_86"/>
          <p:cNvSpPr txBox="1"/>
          <p:nvPr/>
        </p:nvSpPr>
        <p:spPr>
          <a:xfrm>
            <a:off x="1242721" y="2597313"/>
            <a:ext cx="32766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6000"/>
              <a:buFont typeface="Arial"/>
              <a:buNone/>
            </a:pPr>
            <a:r>
              <a:rPr lang="en-US" sz="7000" i="0" u="none" strike="noStrike" cap="none">
                <a:solidFill>
                  <a:srgbClr val="0097D8"/>
                </a:solidFill>
                <a:latin typeface="Roboto Black"/>
                <a:ea typeface="Roboto Black"/>
                <a:cs typeface="Roboto Black"/>
                <a:sym typeface="Roboto Black"/>
              </a:rPr>
              <a:t>14%</a:t>
            </a:r>
            <a:endParaRPr sz="2400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7D7"/>
              </a:buClr>
              <a:buSzPts val="2000"/>
              <a:buFont typeface="Arial"/>
              <a:buNone/>
            </a:pPr>
            <a:r>
              <a:rPr lang="en-US" sz="2400" i="0" u="none" strike="noStrike" cap="non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in click-throughs</a:t>
            </a:r>
            <a:endParaRPr sz="180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35" name="Google Shape;535;g20938678437_3_86"/>
          <p:cNvSpPr txBox="1"/>
          <p:nvPr/>
        </p:nvSpPr>
        <p:spPr>
          <a:xfrm>
            <a:off x="1285655" y="5398150"/>
            <a:ext cx="2739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0A5A9"/>
              </a:buClr>
              <a:buSzPts val="1000"/>
              <a:buFont typeface="Arial"/>
              <a:buNone/>
            </a:pPr>
            <a:r>
              <a:rPr lang="en-US" sz="130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Source: CauseVox</a:t>
            </a:r>
            <a:endParaRPr sz="1300" i="0" u="none" strike="noStrike" cap="non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6" name="Google Shape;536;g20938678437_3_86"/>
          <p:cNvSpPr/>
          <p:nvPr/>
        </p:nvSpPr>
        <p:spPr>
          <a:xfrm>
            <a:off x="7084614" y="1485783"/>
            <a:ext cx="3597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5A9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7A7A7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Customized calls to action </a:t>
            </a:r>
            <a:r>
              <a:rPr lang="en-US" sz="2400" b="0" i="0" u="none" strike="noStrike" cap="none">
                <a:solidFill>
                  <a:srgbClr val="7A7A7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convert 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g20938678437_3_86"/>
          <p:cNvSpPr txBox="1"/>
          <p:nvPr/>
        </p:nvSpPr>
        <p:spPr>
          <a:xfrm>
            <a:off x="7229826" y="4192753"/>
            <a:ext cx="3291000" cy="1205400"/>
          </a:xfrm>
          <a:prstGeom prst="rect">
            <a:avLst/>
          </a:prstGeom>
          <a:solidFill>
            <a:schemeClr val="accent1">
              <a:alpha val="14509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97D8"/>
                </a:solidFill>
                <a:latin typeface="Courier New"/>
                <a:ea typeface="Courier New"/>
                <a:cs typeface="Courier New"/>
                <a:sym typeface="Courier New"/>
              </a:rPr>
              <a:t>Maria</a:t>
            </a:r>
            <a:r>
              <a:rPr lang="en-US" sz="2000" b="0" i="0" u="none" strike="noStrike" cap="none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, will you make a gift of $150 today to feed a hungry child?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59595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59595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38" name="Google Shape;538;g20938678437_3_86"/>
          <p:cNvSpPr txBox="1"/>
          <p:nvPr/>
        </p:nvSpPr>
        <p:spPr>
          <a:xfrm>
            <a:off x="1242721" y="4045113"/>
            <a:ext cx="32766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6000"/>
              <a:buFont typeface="Arial"/>
              <a:buNone/>
            </a:pPr>
            <a:r>
              <a:rPr lang="en-US" sz="7000" i="0" u="none" strike="noStrike" cap="none">
                <a:solidFill>
                  <a:srgbClr val="0097D8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r>
              <a:rPr lang="en-US" sz="7000">
                <a:solidFill>
                  <a:srgbClr val="0097D8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r>
              <a:rPr lang="en-US" sz="7000" i="0" u="none" strike="noStrike" cap="none">
                <a:solidFill>
                  <a:srgbClr val="0097D8"/>
                </a:solidFill>
                <a:latin typeface="Roboto Black"/>
                <a:ea typeface="Roboto Black"/>
                <a:cs typeface="Roboto Black"/>
                <a:sym typeface="Roboto Black"/>
              </a:rPr>
              <a:t>%</a:t>
            </a:r>
            <a:endParaRPr sz="2400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7D7"/>
              </a:buClr>
              <a:buSzPts val="2000"/>
              <a:buFont typeface="Arial"/>
              <a:buNone/>
            </a:pPr>
            <a:r>
              <a:rPr lang="en-US" sz="2400" i="0" u="none" strike="noStrike" cap="non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in </a:t>
            </a:r>
            <a:r>
              <a:rPr lang="en-US" sz="24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conversion rates</a:t>
            </a:r>
            <a:endParaRPr sz="24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39" name="Google Shape;539;g20938678437_3_86"/>
          <p:cNvSpPr txBox="1"/>
          <p:nvPr/>
        </p:nvSpPr>
        <p:spPr>
          <a:xfrm>
            <a:off x="7084621" y="2597313"/>
            <a:ext cx="32766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6000"/>
              <a:buFont typeface="Arial"/>
              <a:buNone/>
            </a:pPr>
            <a:r>
              <a:rPr lang="en-US" sz="7000">
                <a:solidFill>
                  <a:srgbClr val="0097D8"/>
                </a:solidFill>
                <a:latin typeface="Roboto Black"/>
                <a:ea typeface="Roboto Black"/>
                <a:cs typeface="Roboto Black"/>
                <a:sym typeface="Roboto Black"/>
              </a:rPr>
              <a:t>202%</a:t>
            </a:r>
            <a:endParaRPr sz="2400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7D7"/>
              </a:buClr>
              <a:buSzPts val="2000"/>
              <a:buFont typeface="Arial"/>
              <a:buNone/>
            </a:pPr>
            <a:r>
              <a:rPr lang="en-US" sz="24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better</a:t>
            </a:r>
            <a:endParaRPr sz="180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0938678437_3_100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Personalization</a:t>
            </a:r>
            <a:endParaRPr/>
          </a:p>
        </p:txBody>
      </p:sp>
      <p:sp>
        <p:nvSpPr>
          <p:cNvPr id="545" name="Google Shape;545;g20938678437_3_100"/>
          <p:cNvSpPr txBox="1">
            <a:spLocks noGrp="1"/>
          </p:cNvSpPr>
          <p:nvPr>
            <p:ph type="body" idx="1"/>
          </p:nvPr>
        </p:nvSpPr>
        <p:spPr>
          <a:xfrm>
            <a:off x="637200" y="1388438"/>
            <a:ext cx="7621800" cy="46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Char char="•"/>
            </a:pPr>
            <a:r>
              <a:rPr lang="en-US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44% of donors are willing to give up to 10% more</a:t>
            </a:r>
            <a:r>
              <a:rPr lang="en-US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in response to an “individualized experience</a:t>
            </a:r>
            <a:r>
              <a:rPr lang="en-US" sz="24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”(Accenture)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endParaRPr sz="2400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Char char="•"/>
            </a:pPr>
            <a:r>
              <a:rPr lang="en-US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50% increase in direct-mail results</a:t>
            </a:r>
            <a:r>
              <a:rPr lang="en-US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using a 1:1 approach </a:t>
            </a:r>
            <a:r>
              <a:rPr lang="en-US" sz="24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(DMA)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endParaRPr sz="24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Char char="•"/>
            </a:pPr>
            <a:r>
              <a:rPr lang="en-US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Adding a name to your direct mail can </a:t>
            </a:r>
            <a:r>
              <a:rPr lang="en-US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increase results by 135%</a:t>
            </a:r>
            <a:r>
              <a:rPr lang="en-US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4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(MailShark)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endParaRPr/>
          </a:p>
        </p:txBody>
      </p:sp>
      <p:pic>
        <p:nvPicPr>
          <p:cNvPr id="546" name="Google Shape;546;g20938678437_3_100" descr="white arrow u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4925" y="1039125"/>
            <a:ext cx="2842515" cy="46530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0938678437_4_106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3600"/>
              <a:t>How Donors Give</a:t>
            </a:r>
            <a:endParaRPr/>
          </a:p>
        </p:txBody>
      </p:sp>
      <p:sp>
        <p:nvSpPr>
          <p:cNvPr id="552" name="Google Shape;552;g20938678437_4_106"/>
          <p:cNvSpPr txBox="1">
            <a:spLocks noGrp="1"/>
          </p:cNvSpPr>
          <p:nvPr>
            <p:ph type="body" idx="1"/>
          </p:nvPr>
        </p:nvSpPr>
        <p:spPr>
          <a:xfrm>
            <a:off x="1066800" y="1376425"/>
            <a:ext cx="3763500" cy="24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</a:pPr>
            <a:r>
              <a:rPr lang="en-US" b="1">
                <a:solidFill>
                  <a:schemeClr val="dk2"/>
                </a:solidFill>
              </a:rPr>
              <a:t>Is as important as what they give . . .</a:t>
            </a:r>
            <a:br>
              <a:rPr lang="en-US" b="1">
                <a:solidFill>
                  <a:schemeClr val="dk2"/>
                </a:solidFill>
              </a:rPr>
            </a:br>
            <a:endParaRPr b="1">
              <a:solidFill>
                <a:schemeClr val="dk2"/>
              </a:solidFill>
            </a:endParaRPr>
          </a:p>
          <a:p>
            <a:pPr marL="457200" lvl="0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oboto Light"/>
              <a:buChar char="•"/>
            </a:pPr>
            <a:r>
              <a:rPr lang="en-US" sz="3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Frequency</a:t>
            </a:r>
            <a:endParaRPr sz="3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oboto Light"/>
              <a:buChar char="•"/>
            </a:pPr>
            <a:r>
              <a:rPr lang="en-US" sz="3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Urgency</a:t>
            </a:r>
            <a:endParaRPr sz="3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oboto Light"/>
              <a:buChar char="•"/>
            </a:pPr>
            <a:r>
              <a:rPr lang="en-US" sz="3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Amount</a:t>
            </a:r>
            <a:endParaRPr sz="3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Roboto Light"/>
              <a:buChar char="•"/>
            </a:pPr>
            <a:r>
              <a:rPr lang="en-US" sz="30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Channel</a:t>
            </a:r>
            <a:endParaRPr sz="30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entury Gothic"/>
              <a:buNone/>
            </a:pPr>
            <a:endParaRPr/>
          </a:p>
        </p:txBody>
      </p:sp>
      <p:sp>
        <p:nvSpPr>
          <p:cNvPr id="553" name="Google Shape;553;g20938678437_4_106"/>
          <p:cNvSpPr txBox="1"/>
          <p:nvPr/>
        </p:nvSpPr>
        <p:spPr>
          <a:xfrm>
            <a:off x="5014975" y="1155950"/>
            <a:ext cx="6071400" cy="39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entury Gothic"/>
              <a:buNone/>
            </a:pPr>
            <a:endParaRPr sz="28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entury Gothic"/>
              <a:buNone/>
            </a:pPr>
            <a:r>
              <a:rPr lang="en-US" sz="3308" b="1" i="1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“We can’t necessarily assume the past = future.</a:t>
            </a:r>
            <a:br>
              <a:rPr lang="en-US" sz="3308" b="1" i="1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90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entury Gothic"/>
              <a:buNone/>
            </a:pPr>
            <a:r>
              <a:rPr lang="en-US" sz="3308" b="1" i="1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donor journey is deeply personal</a:t>
            </a:r>
            <a:r>
              <a:rPr lang="en-US" sz="3308" b="1" i="1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308" b="1" i="1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lang="en-US" sz="1908"/>
              <a:t> </a:t>
            </a:r>
            <a:r>
              <a:rPr lang="en-US" sz="3308" b="1" i="1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donor analysis needs to be, too.”</a:t>
            </a:r>
            <a:br>
              <a:rPr lang="en-US" sz="2908" b="1" i="1" u="none" strike="noStrike" cap="none">
                <a:solidFill>
                  <a:srgbClr val="0097D7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50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608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608" b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Noah Barnett, Virtuous</a:t>
            </a:r>
            <a:endParaRPr sz="1608" b="1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8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https://pj.news.chass.ncsu.edu/2019/09/09/beyond-rfm-the-key-insights-every-nonprofit-should-know/</a:t>
            </a:r>
            <a:endParaRPr sz="3008" i="0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0938678437_3_105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3600"/>
              <a:t>In Other Words . . . </a:t>
            </a:r>
            <a:endParaRPr/>
          </a:p>
        </p:txBody>
      </p:sp>
      <p:sp>
        <p:nvSpPr>
          <p:cNvPr id="560" name="Google Shape;560;g20938678437_3_105"/>
          <p:cNvSpPr txBox="1">
            <a:spLocks noGrp="1"/>
          </p:cNvSpPr>
          <p:nvPr>
            <p:ph type="body" idx="1"/>
          </p:nvPr>
        </p:nvSpPr>
        <p:spPr>
          <a:xfrm>
            <a:off x="838200" y="4263075"/>
            <a:ext cx="10515600" cy="20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en-US" sz="23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When we’re respecting the integrity of the data a donor provides and using it in our communications, we’re telling them their favorite story – the story about themselves.</a:t>
            </a:r>
            <a:endParaRPr sz="23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61" name="Google Shape;561;g20938678437_3_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513" y="1344375"/>
            <a:ext cx="2502250" cy="1668174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2" name="Google Shape;562;g20938678437_3_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8788" y="2594914"/>
            <a:ext cx="2502250" cy="1668167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3" name="Google Shape;563;g20938678437_3_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2588" y="1532738"/>
            <a:ext cx="2502250" cy="1668174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4" name="Google Shape;564;g20938678437_3_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8213" y="2760233"/>
            <a:ext cx="2502250" cy="1668167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5" name="Google Shape;565;g20938678437_3_1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0938" y="1344375"/>
            <a:ext cx="2782550" cy="1855025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0938678437_4_99"/>
          <p:cNvSpPr txBox="1">
            <a:spLocks noGrp="1"/>
          </p:cNvSpPr>
          <p:nvPr>
            <p:ph type="body" idx="1"/>
          </p:nvPr>
        </p:nvSpPr>
        <p:spPr>
          <a:xfrm>
            <a:off x="4624316" y="4474386"/>
            <a:ext cx="53193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5"/>
              <a:buFont typeface="Century Gothic"/>
              <a:buNone/>
            </a:pPr>
            <a:r>
              <a:rPr lang="en-US" sz="2520" b="1">
                <a:latin typeface="Roboto"/>
                <a:ea typeface="Roboto"/>
                <a:cs typeface="Roboto"/>
                <a:sym typeface="Roboto"/>
              </a:rPr>
              <a:t>Dale Carnegie</a:t>
            </a:r>
            <a:endParaRPr sz="252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65"/>
              <a:buFont typeface="Century Gothic"/>
              <a:buNone/>
            </a:pPr>
            <a:r>
              <a:rPr lang="en-US" sz="2220" i="1">
                <a:latin typeface="Roboto Light"/>
                <a:ea typeface="Roboto Light"/>
                <a:cs typeface="Roboto Light"/>
                <a:sym typeface="Roboto Light"/>
              </a:rPr>
              <a:t>How To Win Friends and Influence People</a:t>
            </a:r>
            <a:endParaRPr sz="222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71" name="Google Shape;571;g20938678437_4_99" descr="How to Win Friends and Influence People by Dale Carnegie and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03529">
            <a:off x="2762273" y="3941172"/>
            <a:ext cx="1438333" cy="219258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2" name="Google Shape;572;g20938678437_4_99"/>
          <p:cNvSpPr txBox="1">
            <a:spLocks noGrp="1"/>
          </p:cNvSpPr>
          <p:nvPr>
            <p:ph type="title"/>
          </p:nvPr>
        </p:nvSpPr>
        <p:spPr>
          <a:xfrm>
            <a:off x="838200" y="1795549"/>
            <a:ext cx="10515600" cy="25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entury Gothic"/>
              <a:buNone/>
            </a:pPr>
            <a:r>
              <a:rPr lang="en-US" sz="4400"/>
              <a:t>A person’s name is, to that person, the sweetest and most important sound in any language.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4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6"/>
          <p:cNvSpPr txBox="1">
            <a:spLocks noGrp="1"/>
          </p:cNvSpPr>
          <p:nvPr>
            <p:ph type="body" idx="1"/>
          </p:nvPr>
        </p:nvSpPr>
        <p:spPr>
          <a:xfrm>
            <a:off x="6407099" y="4310344"/>
            <a:ext cx="4908900" cy="14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r>
              <a:rPr lang="en-US" sz="2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Mike Duerksen, Build Good</a:t>
            </a:r>
            <a:endParaRPr sz="31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r>
              <a:rPr lang="en-US" sz="2200">
                <a:solidFill>
                  <a:schemeClr val="accen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www.buildgood.com</a:t>
            </a:r>
            <a:endParaRPr sz="2200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</a:pPr>
            <a:r>
              <a:rPr lang="en-US" sz="2200">
                <a:solidFill>
                  <a:schemeClr val="accent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www.Linkedin.com/in/mikeduerksen</a:t>
            </a:r>
            <a:endParaRPr/>
          </a:p>
        </p:txBody>
      </p:sp>
      <p:pic>
        <p:nvPicPr>
          <p:cNvPr id="579" name="Google Shape;57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1638" y="1178650"/>
            <a:ext cx="5074449" cy="5074449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0" name="Google Shape;580;p46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Where Does The Donor’s Story Fit In?</a:t>
            </a:r>
            <a:endParaRPr/>
          </a:p>
        </p:txBody>
      </p:sp>
      <p:pic>
        <p:nvPicPr>
          <p:cNvPr id="581" name="Google Shape;58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5963" y="1710950"/>
            <a:ext cx="2451300" cy="24513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5"/>
          <p:cNvSpPr txBox="1">
            <a:spLocks noGrp="1"/>
          </p:cNvSpPr>
          <p:nvPr>
            <p:ph type="title"/>
          </p:nvPr>
        </p:nvSpPr>
        <p:spPr>
          <a:xfrm>
            <a:off x="838200" y="1751212"/>
            <a:ext cx="10515600" cy="25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3636"/>
              <a:buFont typeface="Century Gothic"/>
              <a:buNone/>
            </a:pPr>
            <a:r>
              <a:rPr lang="en-US" sz="4400">
                <a:solidFill>
                  <a:schemeClr val="lt1"/>
                </a:solidFill>
              </a:rPr>
              <a:t>Please call me by my true names, so I can wake up and the door of my heart could be left open, the door of compassion.</a:t>
            </a:r>
            <a:br>
              <a:rPr lang="en-US" sz="4400">
                <a:solidFill>
                  <a:schemeClr val="lt1"/>
                </a:solidFill>
              </a:rPr>
            </a:br>
            <a:endParaRPr sz="4400"/>
          </a:p>
        </p:txBody>
      </p:sp>
      <p:sp>
        <p:nvSpPr>
          <p:cNvPr id="594" name="Google Shape;594;p55"/>
          <p:cNvSpPr txBox="1">
            <a:spLocks noGrp="1"/>
          </p:cNvSpPr>
          <p:nvPr>
            <p:ph type="body" idx="1"/>
          </p:nvPr>
        </p:nvSpPr>
        <p:spPr>
          <a:xfrm>
            <a:off x="5979200" y="4573975"/>
            <a:ext cx="33909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2800" b="1">
                <a:latin typeface="Roboto"/>
                <a:ea typeface="Roboto"/>
                <a:cs typeface="Roboto"/>
                <a:sym typeface="Roboto"/>
              </a:rPr>
              <a:t>Thic Nhat Hanh</a:t>
            </a:r>
            <a:endParaRPr sz="28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5" name="Google Shape;5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54059">
            <a:off x="3657796" y="4012348"/>
            <a:ext cx="2016446" cy="2208488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838200" y="2032462"/>
            <a:ext cx="105156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sz="6800" b="1"/>
              <a:t>The State of the Sector</a:t>
            </a:r>
            <a:endParaRPr sz="6800"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6"/>
          <p:cNvSpPr txBox="1">
            <a:spLocks noGrp="1"/>
          </p:cNvSpPr>
          <p:nvPr>
            <p:ph type="title"/>
          </p:nvPr>
        </p:nvSpPr>
        <p:spPr>
          <a:xfrm>
            <a:off x="838200" y="2334327"/>
            <a:ext cx="105156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T. Clay Buck, CFRE, </a:t>
            </a:r>
            <a:r>
              <a:rPr lang="en-US" sz="2400" b="1" dirty="0">
                <a:solidFill>
                  <a:schemeClr val="bg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clay@tcbfundraising.com</a:t>
            </a:r>
            <a:br>
              <a:rPr lang="en-US" sz="2400" u="sng" dirty="0">
                <a:solidFill>
                  <a:srgbClr val="0097D7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US" sz="2400" dirty="0">
                <a:latin typeface="Roboto"/>
                <a:ea typeface="Roboto"/>
                <a:cs typeface="Roboto"/>
                <a:sym typeface="Roboto"/>
              </a:rPr>
            </a:b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Mary </a:t>
            </a:r>
            <a:r>
              <a:rPr lang="en-US" sz="2400" dirty="0" err="1">
                <a:latin typeface="Roboto"/>
                <a:ea typeface="Roboto"/>
                <a:cs typeface="Roboto"/>
                <a:sym typeface="Roboto"/>
              </a:rPr>
              <a:t>Côté</a:t>
            </a: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400" b="1" dirty="0">
                <a:solidFill>
                  <a:schemeClr val="bg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mary.cote@iwave.com</a:t>
            </a:r>
            <a:endParaRPr sz="24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Fewer Households Giving to Charity</a:t>
            </a:r>
            <a:endParaRPr/>
          </a:p>
        </p:txBody>
      </p:sp>
      <p:pic>
        <p:nvPicPr>
          <p:cNvPr id="293" name="Google Shape;293;p23" descr="Chart showing the 16% decrease in percentage of US households giving to charity diminishing over 18 years to 50%, 2000-2018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650" y="1286789"/>
            <a:ext cx="6066575" cy="4704299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4" name="Google Shape;29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4740" y="1351425"/>
            <a:ext cx="4912176" cy="37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 txBox="1">
            <a:spLocks noGrp="1"/>
          </p:cNvSpPr>
          <p:nvPr>
            <p:ph type="title"/>
          </p:nvPr>
        </p:nvSpPr>
        <p:spPr>
          <a:xfrm>
            <a:off x="838200" y="386457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7142"/>
              <a:buNone/>
            </a:pPr>
            <a:r>
              <a:rPr lang="en-US"/>
              <a:t>Donor Retention – Fundraising Effectiveness Project</a:t>
            </a:r>
            <a:endParaRPr/>
          </a:p>
        </p:txBody>
      </p:sp>
      <p:sp>
        <p:nvSpPr>
          <p:cNvPr id="300" name="Google Shape;300;p24"/>
          <p:cNvSpPr txBox="1"/>
          <p:nvPr/>
        </p:nvSpPr>
        <p:spPr>
          <a:xfrm>
            <a:off x="6412984" y="5834450"/>
            <a:ext cx="4275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Source:</a:t>
            </a:r>
            <a:r>
              <a:rPr lang="en-US" sz="11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 Fundraising Effectiveness Project/TCBFundraising</a:t>
            </a:r>
            <a:endParaRPr sz="110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1" name="Google Shape;30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4016" y="1289413"/>
            <a:ext cx="8984401" cy="45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Mapping the Global Generosity Ecosystem</a:t>
            </a:r>
            <a:endParaRPr/>
          </a:p>
        </p:txBody>
      </p:sp>
      <p:sp>
        <p:nvSpPr>
          <p:cNvPr id="308" name="Google Shape;308;p26"/>
          <p:cNvSpPr txBox="1">
            <a:spLocks noGrp="1"/>
          </p:cNvSpPr>
          <p:nvPr>
            <p:ph type="title"/>
          </p:nvPr>
        </p:nvSpPr>
        <p:spPr>
          <a:xfrm>
            <a:off x="826514" y="833425"/>
            <a:ext cx="105156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 sz="2400" i="1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Giving Tuesday 2022</a:t>
            </a:r>
            <a:endParaRPr i="1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09" name="Google Shape;309;p26"/>
          <p:cNvPicPr preferRelativeResize="0"/>
          <p:nvPr/>
        </p:nvPicPr>
        <p:blipFill rotWithShape="1">
          <a:blip r:embed="rId3">
            <a:alphaModFix/>
          </a:blip>
          <a:srcRect l="4254" r="4061" b="50685"/>
          <a:stretch/>
        </p:blipFill>
        <p:spPr>
          <a:xfrm>
            <a:off x="1098050" y="1676050"/>
            <a:ext cx="9945900" cy="398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7"/>
          <p:cNvPicPr preferRelativeResize="0"/>
          <p:nvPr/>
        </p:nvPicPr>
        <p:blipFill rotWithShape="1">
          <a:blip r:embed="rId3">
            <a:alphaModFix/>
          </a:blip>
          <a:srcRect t="48770"/>
          <a:stretch/>
        </p:blipFill>
        <p:spPr>
          <a:xfrm>
            <a:off x="681850" y="1583441"/>
            <a:ext cx="10515598" cy="4264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7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Mapping the Global Generosity Ecosystem</a:t>
            </a:r>
            <a:endParaRPr/>
          </a:p>
        </p:txBody>
      </p:sp>
      <p:sp>
        <p:nvSpPr>
          <p:cNvPr id="317" name="Google Shape;317;p27"/>
          <p:cNvSpPr txBox="1">
            <a:spLocks noGrp="1"/>
          </p:cNvSpPr>
          <p:nvPr>
            <p:ph type="title"/>
          </p:nvPr>
        </p:nvSpPr>
        <p:spPr>
          <a:xfrm>
            <a:off x="826514" y="833425"/>
            <a:ext cx="105156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 sz="2400" i="1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Giving Tuesday 2022</a:t>
            </a:r>
            <a:endParaRPr i="1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f39a6e04f8_0_0"/>
          <p:cNvSpPr txBox="1">
            <a:spLocks noGrp="1"/>
          </p:cNvSpPr>
          <p:nvPr>
            <p:ph type="title"/>
          </p:nvPr>
        </p:nvSpPr>
        <p:spPr>
          <a:xfrm>
            <a:off x="838200" y="300732"/>
            <a:ext cx="105156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Rise of Data-Driven Fundraising</a:t>
            </a:r>
            <a:endParaRPr/>
          </a:p>
        </p:txBody>
      </p:sp>
      <p:sp>
        <p:nvSpPr>
          <p:cNvPr id="323" name="Google Shape;323;g1f39a6e04f8_0_0"/>
          <p:cNvSpPr txBox="1">
            <a:spLocks noGrp="1"/>
          </p:cNvSpPr>
          <p:nvPr>
            <p:ph type="body" idx="1"/>
          </p:nvPr>
        </p:nvSpPr>
        <p:spPr>
          <a:xfrm>
            <a:off x="778100" y="830181"/>
            <a:ext cx="5202300" cy="46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>
              <a:highlight>
                <a:schemeClr val="lt1"/>
              </a:highlight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>
              <a:highlight>
                <a:schemeClr val="lt1"/>
              </a:highlight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>
              <a:highlight>
                <a:schemeClr val="lt1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iWave Clients Completed</a:t>
            </a:r>
            <a:r>
              <a:rPr lang="en-US" sz="29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5600">
                <a:solidFill>
                  <a:schemeClr val="accent4"/>
                </a:solidFill>
                <a:highlight>
                  <a:schemeClr val="lt1"/>
                </a:highlight>
                <a:latin typeface="Roboto Black"/>
                <a:ea typeface="Roboto Black"/>
                <a:cs typeface="Roboto Black"/>
                <a:sym typeface="Roboto Black"/>
              </a:rPr>
              <a:t>50% MORE </a:t>
            </a:r>
            <a:br>
              <a:rPr lang="en-US" sz="5600">
                <a:solidFill>
                  <a:schemeClr val="accent4"/>
                </a:solidFill>
                <a:highlight>
                  <a:schemeClr val="lt1"/>
                </a:highlight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-US" sz="5600">
                <a:solidFill>
                  <a:schemeClr val="accent4"/>
                </a:solidFill>
                <a:highlight>
                  <a:schemeClr val="lt1"/>
                </a:highlight>
                <a:latin typeface="Roboto Black"/>
                <a:ea typeface="Roboto Black"/>
                <a:cs typeface="Roboto Black"/>
                <a:sym typeface="Roboto Black"/>
              </a:rPr>
              <a:t>WEALTH SCREENS</a:t>
            </a:r>
            <a:br>
              <a:rPr lang="en-US" sz="31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-US" sz="3100">
                <a:solidFill>
                  <a:schemeClr val="dk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in 2022</a:t>
            </a:r>
            <a:endParaRPr sz="5700" b="1">
              <a:solidFill>
                <a:schemeClr val="dk2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4" name="Google Shape;324;g1f39a6e04f8_0_0"/>
          <p:cNvCxnSpPr/>
          <p:nvPr/>
        </p:nvCxnSpPr>
        <p:spPr>
          <a:xfrm rot="10800000">
            <a:off x="6096000" y="2407254"/>
            <a:ext cx="0" cy="252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5" name="Google Shape;325;g1f39a6e04f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5864" y="1710475"/>
            <a:ext cx="4827000" cy="393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iWave">
      <a:dk1>
        <a:srgbClr val="333333"/>
      </a:dk1>
      <a:lt1>
        <a:srgbClr val="FFFFFF"/>
      </a:lt1>
      <a:dk2>
        <a:srgbClr val="65696E"/>
      </a:dk2>
      <a:lt2>
        <a:srgbClr val="E7E6E6"/>
      </a:lt2>
      <a:accent1>
        <a:srgbClr val="0097D7"/>
      </a:accent1>
      <a:accent2>
        <a:srgbClr val="69C7F0"/>
      </a:accent2>
      <a:accent3>
        <a:srgbClr val="94C948"/>
      </a:accent3>
      <a:accent4>
        <a:srgbClr val="983C97"/>
      </a:accent4>
      <a:accent5>
        <a:srgbClr val="4472C4"/>
      </a:accent5>
      <a:accent6>
        <a:srgbClr val="70AD47"/>
      </a:accent6>
      <a:hlink>
        <a:srgbClr val="0097D7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1792</Words>
  <Application>Microsoft Macintosh PowerPoint</Application>
  <PresentationFormat>Widescreen</PresentationFormat>
  <Paragraphs>230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Roboto</vt:lpstr>
      <vt:lpstr>Century Gothic</vt:lpstr>
      <vt:lpstr>Georgia</vt:lpstr>
      <vt:lpstr>Arial</vt:lpstr>
      <vt:lpstr>Roboto Light</vt:lpstr>
      <vt:lpstr>Montserrat Medium</vt:lpstr>
      <vt:lpstr>Calibri</vt:lpstr>
      <vt:lpstr>Roboto Black</vt:lpstr>
      <vt:lpstr>Lato</vt:lpstr>
      <vt:lpstr>Courier New</vt:lpstr>
      <vt:lpstr>Office Theme</vt:lpstr>
      <vt:lpstr>Office Theme</vt:lpstr>
      <vt:lpstr>To Affinity and Beyond</vt:lpstr>
      <vt:lpstr>Quick Intro </vt:lpstr>
      <vt:lpstr>What We’re Talking About Today . . . </vt:lpstr>
      <vt:lpstr>The State of the Sector</vt:lpstr>
      <vt:lpstr>Fewer Households Giving to Charity</vt:lpstr>
      <vt:lpstr>Donor Retention – Fundraising Effectiveness Project</vt:lpstr>
      <vt:lpstr>Mapping the Global Generosity Ecosystem</vt:lpstr>
      <vt:lpstr>Mapping the Global Generosity Ecosystem</vt:lpstr>
      <vt:lpstr>Rise of Data-Driven Fundraising</vt:lpstr>
      <vt:lpstr>What’s Working?</vt:lpstr>
      <vt:lpstr>What’s Working in Engaging Donors?</vt:lpstr>
      <vt:lpstr>What’s Working in Engaging Donors?</vt:lpstr>
      <vt:lpstr>What’s Working in Engaging Donors?</vt:lpstr>
      <vt:lpstr>What’s Not Working?</vt:lpstr>
      <vt:lpstr>From Giving Tuesday Again . . . </vt:lpstr>
      <vt:lpstr>Independent Sector Survey on Trust</vt:lpstr>
      <vt:lpstr>And Because It Bears Repeating . . . </vt:lpstr>
      <vt:lpstr>What Can We Do?</vt:lpstr>
      <vt:lpstr>Giving &amp; Engagement are Fundamentally Human</vt:lpstr>
      <vt:lpstr>Everybody has a story. When we don’t take the time to know someone’s story – or worse, create our own version of it – we lose the chance to understand what they need, which is the first step to empathy. </vt:lpstr>
      <vt:lpstr>Identities</vt:lpstr>
      <vt:lpstr>Moral Identity</vt:lpstr>
      <vt:lpstr>The Most Commonly Cited Traits of a Moral Person</vt:lpstr>
      <vt:lpstr>When Any One Thing is Centered, Something Else is Othered</vt:lpstr>
      <vt:lpstr>Donor Identity and Fundraising Intelligence</vt:lpstr>
      <vt:lpstr>Fundraising Intelligence</vt:lpstr>
      <vt:lpstr>Segment Your Audience Like A Pro</vt:lpstr>
      <vt:lpstr>Don’t Treat All Donors The Same</vt:lpstr>
      <vt:lpstr>Get to know your donors </vt:lpstr>
      <vt:lpstr>And this is where it really gets interesting . . . </vt:lpstr>
      <vt:lpstr>Use Affinity to Personalize Outreach . . . </vt:lpstr>
      <vt:lpstr>What donors tell us</vt:lpstr>
      <vt:lpstr>The power of personalization</vt:lpstr>
      <vt:lpstr>Personalization</vt:lpstr>
      <vt:lpstr>How Donors Give</vt:lpstr>
      <vt:lpstr>In Other Words . . . </vt:lpstr>
      <vt:lpstr>A person’s name is, to that person, the sweetest and most important sound in any language. </vt:lpstr>
      <vt:lpstr>Where Does The Donor’s Story Fit In?</vt:lpstr>
      <vt:lpstr>Please call me by my true names, so I can wake up and the door of my heart could be left open, the door of compassion. </vt:lpstr>
      <vt:lpstr>T. Clay Buck, CFRE, clay@tcbfundraising.com  Mary Côté, mary.cote@iwave.com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Affinity and Beyond</dc:title>
  <dc:creator>Nadine Noble</dc:creator>
  <cp:lastModifiedBy>T. Clay Buck</cp:lastModifiedBy>
  <cp:revision>2</cp:revision>
  <dcterms:created xsi:type="dcterms:W3CDTF">2023-01-18T20:21:57Z</dcterms:created>
  <dcterms:modified xsi:type="dcterms:W3CDTF">2023-03-21T03:58:18Z</dcterms:modified>
</cp:coreProperties>
</file>